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sldIdLst>
    <p:sldId id="257" r:id="rId2"/>
    <p:sldId id="265" r:id="rId3"/>
    <p:sldId id="933" r:id="rId4"/>
    <p:sldId id="940" r:id="rId5"/>
    <p:sldId id="268" r:id="rId6"/>
    <p:sldId id="286" r:id="rId7"/>
    <p:sldId id="930" r:id="rId8"/>
    <p:sldId id="934" r:id="rId9"/>
    <p:sldId id="938" r:id="rId10"/>
    <p:sldId id="267" r:id="rId11"/>
    <p:sldId id="927" r:id="rId12"/>
    <p:sldId id="926" r:id="rId13"/>
    <p:sldId id="270" r:id="rId14"/>
    <p:sldId id="939" r:id="rId15"/>
    <p:sldId id="942" r:id="rId16"/>
    <p:sldId id="256" r:id="rId17"/>
    <p:sldId id="941"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928" autoAdjust="0"/>
    <p:restoredTop sz="95000"/>
  </p:normalViewPr>
  <p:slideViewPr>
    <p:cSldViewPr>
      <p:cViewPr>
        <p:scale>
          <a:sx n="117" d="100"/>
          <a:sy n="117" d="100"/>
        </p:scale>
        <p:origin x="632" y="624"/>
      </p:cViewPr>
      <p:guideLst>
        <p:guide orient="horz" pos="2160"/>
        <p:guide pos="2880"/>
      </p:guideLst>
    </p:cSldViewPr>
  </p:slideViewPr>
  <p:notesTextViewPr>
    <p:cViewPr>
      <p:scale>
        <a:sx n="100" d="100"/>
        <a:sy n="100" d="100"/>
      </p:scale>
      <p:origin x="0" y="0"/>
    </p:cViewPr>
  </p:notesTextViewPr>
  <p:sorterViewPr>
    <p:cViewPr>
      <p:scale>
        <a:sx n="103" d="100"/>
        <a:sy n="10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E3DD50-B3AB-2B44-A3F7-25C471C8EFE3}" type="datetimeFigureOut">
              <a:rPr lang="en-US" smtClean="0"/>
              <a:t>12/4/19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A07C20-7C95-FE46-B2F3-23A2A2F65B7B}" type="slidenum">
              <a:rPr lang="en-US" smtClean="0"/>
              <a:t>‹#›</a:t>
            </a:fld>
            <a:endParaRPr lang="en-US"/>
          </a:p>
        </p:txBody>
      </p:sp>
    </p:spTree>
    <p:extLst>
      <p:ext uri="{BB962C8B-B14F-4D97-AF65-F5344CB8AC3E}">
        <p14:creationId xmlns:p14="http://schemas.microsoft.com/office/powerpoint/2010/main" val="1324582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Main Title Layout">
    <p:spTree>
      <p:nvGrpSpPr>
        <p:cNvPr id="1" name=""/>
        <p:cNvGrpSpPr/>
        <p:nvPr/>
      </p:nvGrpSpPr>
      <p:grpSpPr>
        <a:xfrm>
          <a:off x="0" y="0"/>
          <a:ext cx="0" cy="0"/>
          <a:chOff x="0" y="0"/>
          <a:chExt cx="0" cy="0"/>
        </a:xfrm>
      </p:grpSpPr>
      <p:pic>
        <p:nvPicPr>
          <p:cNvPr id="9" name="Picture 8" descr="Tele11-2012.jpg"/>
          <p:cNvPicPr>
            <a:picLocks noChangeAspect="1"/>
          </p:cNvPicPr>
          <p:nvPr userDrawn="1"/>
        </p:nvPicPr>
        <p:blipFill>
          <a:blip r:embed="rId2"/>
          <a:stretch>
            <a:fillRect/>
          </a:stretch>
        </p:blipFill>
        <p:spPr>
          <a:xfrm>
            <a:off x="0" y="0"/>
            <a:ext cx="9144000" cy="6858000"/>
          </a:xfrm>
          <a:prstGeom prst="rect">
            <a:avLst/>
          </a:prstGeom>
        </p:spPr>
      </p:pic>
      <p:sp>
        <p:nvSpPr>
          <p:cNvPr id="4" name="Title 1"/>
          <p:cNvSpPr>
            <a:spLocks noGrp="1"/>
          </p:cNvSpPr>
          <p:nvPr>
            <p:ph type="ctrTitle"/>
          </p:nvPr>
        </p:nvSpPr>
        <p:spPr>
          <a:xfrm>
            <a:off x="685800" y="1181769"/>
            <a:ext cx="7772400" cy="3113162"/>
          </a:xfrm>
        </p:spPr>
        <p:txBody>
          <a:bodyPr/>
          <a:lstStyle>
            <a:lvl1pPr algn="r">
              <a:defRPr b="1">
                <a:solidFill>
                  <a:schemeClr val="tx2"/>
                </a:solidFill>
              </a:defRPr>
            </a:lvl1pPr>
          </a:lstStyle>
          <a:p>
            <a:r>
              <a:rPr lang="en-US"/>
              <a:t>Click to edit Master title style</a:t>
            </a:r>
            <a:endParaRPr lang="en-US" dirty="0"/>
          </a:p>
        </p:txBody>
      </p:sp>
      <p:pic>
        <p:nvPicPr>
          <p:cNvPr id="5" name="Picture 10" descr="LogoW-ShadowTransBack.png"/>
          <p:cNvPicPr>
            <a:picLocks noChangeAspect="1"/>
          </p:cNvPicPr>
          <p:nvPr/>
        </p:nvPicPr>
        <p:blipFill>
          <a:blip r:embed="rId3"/>
          <a:stretch>
            <a:fillRect/>
          </a:stretch>
        </p:blipFill>
        <p:spPr bwMode="auto">
          <a:xfrm>
            <a:off x="7110445" y="0"/>
            <a:ext cx="1984310" cy="1117600"/>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10"/>
          <p:cNvPicPr>
            <a:picLocks noChangeAspect="1"/>
          </p:cNvPicPr>
          <p:nvPr userDrawn="1"/>
        </p:nvPicPr>
        <p:blipFill>
          <a:blip r:embed="rId2" cstate="print"/>
          <a:stretch>
            <a:fillRect/>
          </a:stretch>
        </p:blipFill>
        <p:spPr bwMode="auto">
          <a:xfrm>
            <a:off x="66675" y="90021"/>
            <a:ext cx="1074455" cy="829923"/>
          </a:xfrm>
          <a:prstGeom prst="rect">
            <a:avLst/>
          </a:prstGeom>
          <a:noFill/>
          <a:ln w="9525">
            <a:noFill/>
            <a:miter lim="800000"/>
            <a:headEnd/>
            <a:tailEnd/>
          </a:ln>
        </p:spPr>
      </p:pic>
      <p:grpSp>
        <p:nvGrpSpPr>
          <p:cNvPr id="7" name="Group 6"/>
          <p:cNvGrpSpPr/>
          <p:nvPr userDrawn="1"/>
        </p:nvGrpSpPr>
        <p:grpSpPr>
          <a:xfrm>
            <a:off x="66675" y="0"/>
            <a:ext cx="9028113" cy="1117600"/>
            <a:chOff x="66675" y="0"/>
            <a:chExt cx="9028113" cy="1117600"/>
          </a:xfrm>
        </p:grpSpPr>
        <p:cxnSp>
          <p:nvCxnSpPr>
            <p:cNvPr id="8" name="Straight Connector 7"/>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9" name="Picture 10" descr="LogoW-ShadowTransBack.png"/>
            <p:cNvPicPr>
              <a:picLocks noChangeAspect="1"/>
            </p:cNvPicPr>
            <p:nvPr/>
          </p:nvPicPr>
          <p:blipFill>
            <a:blip r:embed="rId3"/>
            <a:stretch>
              <a:fillRect/>
            </a:stretch>
          </p:blipFill>
          <p:spPr bwMode="auto">
            <a:xfrm>
              <a:off x="7110445" y="0"/>
              <a:ext cx="1984310" cy="1117600"/>
            </a:xfrm>
            <a:prstGeom prst="rect">
              <a:avLst/>
            </a:prstGeom>
            <a:noFill/>
            <a:ln w="9525">
              <a:noFill/>
              <a:miter lim="800000"/>
              <a:headEnd/>
              <a:tailEnd/>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3" name="Group 2"/>
          <p:cNvGrpSpPr/>
          <p:nvPr userDrawn="1"/>
        </p:nvGrpSpPr>
        <p:grpSpPr>
          <a:xfrm>
            <a:off x="66675" y="0"/>
            <a:ext cx="9028113" cy="1117600"/>
            <a:chOff x="66675" y="0"/>
            <a:chExt cx="9028113" cy="1117600"/>
          </a:xfrm>
        </p:grpSpPr>
        <p:cxnSp>
          <p:nvCxnSpPr>
            <p:cNvPr id="4" name="Straight Connector 3"/>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5" name="Picture 10" descr="LogoW-ShadowTransBack.png"/>
            <p:cNvPicPr>
              <a:picLocks noChangeAspect="1"/>
            </p:cNvPicPr>
            <p:nvPr/>
          </p:nvPicPr>
          <p:blipFill>
            <a:blip r:embed="rId2"/>
            <a:stretch>
              <a:fillRect/>
            </a:stretch>
          </p:blipFill>
          <p:spPr bwMode="auto">
            <a:xfrm>
              <a:off x="7110445" y="0"/>
              <a:ext cx="1984310" cy="1117600"/>
            </a:xfrm>
            <a:prstGeom prst="rect">
              <a:avLst/>
            </a:prstGeom>
            <a:noFill/>
            <a:ln w="9525">
              <a:noFill/>
              <a:miter lim="800000"/>
              <a:headEnd/>
              <a:tailEnd/>
            </a:ln>
          </p:spPr>
        </p:pic>
      </p:grpSp>
      <p:pic>
        <p:nvPicPr>
          <p:cNvPr id="6" name="Picture 10"/>
          <p:cNvPicPr>
            <a:picLocks noChangeAspect="1"/>
          </p:cNvPicPr>
          <p:nvPr userDrawn="1"/>
        </p:nvPicPr>
        <p:blipFill>
          <a:blip r:embed="rId3"/>
          <a:stretch>
            <a:fillRect/>
          </a:stretch>
        </p:blipFill>
        <p:spPr bwMode="auto">
          <a:xfrm>
            <a:off x="152401" y="205218"/>
            <a:ext cx="1371600" cy="452628"/>
          </a:xfrm>
          <a:prstGeom prst="rect">
            <a:avLst/>
          </a:prstGeom>
          <a:noFill/>
          <a:ln w="9525">
            <a:noFill/>
            <a:miter lim="800000"/>
            <a:headEnd/>
            <a:tailEnd/>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3" name="Group 2"/>
          <p:cNvGrpSpPr/>
          <p:nvPr userDrawn="1"/>
        </p:nvGrpSpPr>
        <p:grpSpPr>
          <a:xfrm>
            <a:off x="66675" y="0"/>
            <a:ext cx="9028113" cy="1117600"/>
            <a:chOff x="66675" y="0"/>
            <a:chExt cx="9028113" cy="1117600"/>
          </a:xfrm>
        </p:grpSpPr>
        <p:cxnSp>
          <p:nvCxnSpPr>
            <p:cNvPr id="4" name="Straight Connector 3"/>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5" name="Picture 10" descr="LogoW-ShadowTransBack.png"/>
            <p:cNvPicPr>
              <a:picLocks noChangeAspect="1"/>
            </p:cNvPicPr>
            <p:nvPr/>
          </p:nvPicPr>
          <p:blipFill>
            <a:blip r:embed="rId2"/>
            <a:stretch>
              <a:fillRect/>
            </a:stretch>
          </p:blipFill>
          <p:spPr bwMode="auto">
            <a:xfrm>
              <a:off x="7110445" y="0"/>
              <a:ext cx="1984310" cy="1117600"/>
            </a:xfrm>
            <a:prstGeom prst="rect">
              <a:avLst/>
            </a:prstGeom>
            <a:noFill/>
            <a:ln w="9525">
              <a:noFill/>
              <a:miter lim="800000"/>
              <a:headEnd/>
              <a:tailEnd/>
            </a:ln>
          </p:spPr>
        </p:pic>
      </p:grpSp>
      <p:pic>
        <p:nvPicPr>
          <p:cNvPr id="6" name="Picture 10"/>
          <p:cNvPicPr>
            <a:picLocks noChangeAspect="1"/>
          </p:cNvPicPr>
          <p:nvPr userDrawn="1"/>
        </p:nvPicPr>
        <p:blipFill>
          <a:blip r:embed="rId3"/>
          <a:stretch>
            <a:fillRect/>
          </a:stretch>
        </p:blipFill>
        <p:spPr bwMode="auto">
          <a:xfrm>
            <a:off x="152401" y="208723"/>
            <a:ext cx="1371599" cy="477077"/>
          </a:xfrm>
          <a:prstGeom prst="rect">
            <a:avLst/>
          </a:prstGeom>
          <a:noFill/>
          <a:ln w="9525">
            <a:noFill/>
            <a:miter lim="800000"/>
            <a:headEnd/>
            <a:tailEnd/>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Layout">
    <p:spTree>
      <p:nvGrpSpPr>
        <p:cNvPr id="1" name=""/>
        <p:cNvGrpSpPr/>
        <p:nvPr/>
      </p:nvGrpSpPr>
      <p:grpSpPr>
        <a:xfrm>
          <a:off x="0" y="0"/>
          <a:ext cx="0" cy="0"/>
          <a:chOff x="0" y="0"/>
          <a:chExt cx="0" cy="0"/>
        </a:xfrm>
      </p:grpSpPr>
      <p:sp>
        <p:nvSpPr>
          <p:cNvPr id="2" name="Title 1"/>
          <p:cNvSpPr>
            <a:spLocks noGrp="1"/>
          </p:cNvSpPr>
          <p:nvPr>
            <p:ph type="title"/>
          </p:nvPr>
        </p:nvSpPr>
        <p:spPr>
          <a:xfrm>
            <a:off x="152400" y="1600200"/>
            <a:ext cx="8839200" cy="1143000"/>
          </a:xfrm>
        </p:spPr>
        <p:txBody>
          <a:bodyPr/>
          <a:lstStyle/>
          <a:p>
            <a:r>
              <a:rPr lang="en-US"/>
              <a:t>Click to edit Master title style</a:t>
            </a:r>
            <a:endParaRPr lang="en-US" dirty="0"/>
          </a:p>
        </p:txBody>
      </p:sp>
      <p:pic>
        <p:nvPicPr>
          <p:cNvPr id="3" name="Picture 2" descr="lsst_cutaway1200px.png"/>
          <p:cNvPicPr>
            <a:picLocks noChangeAspect="1"/>
          </p:cNvPicPr>
          <p:nvPr userDrawn="1"/>
        </p:nvPicPr>
        <p:blipFill>
          <a:blip r:embed="rId2"/>
          <a:stretch>
            <a:fillRect/>
          </a:stretch>
        </p:blipFill>
        <p:spPr>
          <a:xfrm>
            <a:off x="2322805" y="3047478"/>
            <a:ext cx="4458996" cy="3200922"/>
          </a:xfrm>
          <a:prstGeom prst="rect">
            <a:avLst/>
          </a:prstGeom>
        </p:spPr>
      </p:pic>
      <p:pic>
        <p:nvPicPr>
          <p:cNvPr id="7" name="Picture 6" descr="WEBLogo.png"/>
          <p:cNvPicPr>
            <a:picLocks noChangeAspect="1"/>
          </p:cNvPicPr>
          <p:nvPr userDrawn="1"/>
        </p:nvPicPr>
        <p:blipFill>
          <a:blip r:embed="rId3"/>
          <a:stretch>
            <a:fillRect/>
          </a:stretch>
        </p:blipFill>
        <p:spPr>
          <a:xfrm>
            <a:off x="2969996" y="152400"/>
            <a:ext cx="3278404" cy="1231223"/>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Layout">
    <p:spTree>
      <p:nvGrpSpPr>
        <p:cNvPr id="1" name=""/>
        <p:cNvGrpSpPr/>
        <p:nvPr/>
      </p:nvGrpSpPr>
      <p:grpSpPr>
        <a:xfrm>
          <a:off x="0" y="0"/>
          <a:ext cx="0" cy="0"/>
          <a:chOff x="0" y="0"/>
          <a:chExt cx="0" cy="0"/>
        </a:xfrm>
      </p:grpSpPr>
      <p:pic>
        <p:nvPicPr>
          <p:cNvPr id="5" name="Picture 4" descr="Tel-45Tilt.JPG"/>
          <p:cNvPicPr>
            <a:picLocks noChangeAspect="1"/>
          </p:cNvPicPr>
          <p:nvPr userDrawn="1"/>
        </p:nvPicPr>
        <p:blipFill>
          <a:blip r:embed="rId2"/>
          <a:stretch>
            <a:fillRect/>
          </a:stretch>
        </p:blipFill>
        <p:spPr>
          <a:xfrm>
            <a:off x="1074765" y="2072550"/>
            <a:ext cx="6469036" cy="4997330"/>
          </a:xfrm>
          <a:prstGeom prst="rect">
            <a:avLst/>
          </a:prstGeom>
        </p:spPr>
      </p:pic>
      <p:sp>
        <p:nvSpPr>
          <p:cNvPr id="3" name="Title 1"/>
          <p:cNvSpPr>
            <a:spLocks noGrp="1"/>
          </p:cNvSpPr>
          <p:nvPr>
            <p:ph type="title"/>
          </p:nvPr>
        </p:nvSpPr>
        <p:spPr>
          <a:xfrm>
            <a:off x="152400" y="1600200"/>
            <a:ext cx="8839200" cy="1143000"/>
          </a:xfrm>
        </p:spPr>
        <p:txBody>
          <a:bodyPr/>
          <a:lstStyle/>
          <a:p>
            <a:r>
              <a:rPr lang="en-US"/>
              <a:t>Click to edit Master title style</a:t>
            </a:r>
            <a:endParaRPr lang="en-US" dirty="0"/>
          </a:p>
        </p:txBody>
      </p:sp>
      <p:pic>
        <p:nvPicPr>
          <p:cNvPr id="4" name="Picture 3" descr="WEBLogo.png"/>
          <p:cNvPicPr>
            <a:picLocks noChangeAspect="1"/>
          </p:cNvPicPr>
          <p:nvPr userDrawn="1"/>
        </p:nvPicPr>
        <p:blipFill>
          <a:blip r:embed="rId3"/>
          <a:stretch>
            <a:fillRect/>
          </a:stretch>
        </p:blipFill>
        <p:spPr>
          <a:xfrm>
            <a:off x="2969996" y="152400"/>
            <a:ext cx="3278404" cy="1231223"/>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600200"/>
            <a:ext cx="8839200" cy="1143000"/>
          </a:xfrm>
        </p:spPr>
        <p:txBody>
          <a:bodyPr/>
          <a:lstStyle/>
          <a:p>
            <a:r>
              <a:rPr lang="en-US"/>
              <a:t>Click to edit Master title style</a:t>
            </a:r>
            <a:endParaRPr lang="en-US" dirty="0"/>
          </a:p>
        </p:txBody>
      </p:sp>
      <p:pic>
        <p:nvPicPr>
          <p:cNvPr id="4" name="Picture 3" descr="WEBLogo.png"/>
          <p:cNvPicPr>
            <a:picLocks noChangeAspect="1"/>
          </p:cNvPicPr>
          <p:nvPr userDrawn="1"/>
        </p:nvPicPr>
        <p:blipFill>
          <a:blip r:embed="rId2"/>
          <a:stretch>
            <a:fillRect/>
          </a:stretch>
        </p:blipFill>
        <p:spPr>
          <a:xfrm>
            <a:off x="2969996" y="152400"/>
            <a:ext cx="3278404" cy="123122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43200" y="3429000"/>
            <a:ext cx="3657600" cy="2057400"/>
          </a:xfrm>
          <a:prstGeom prst="rect">
            <a:avLst/>
          </a:prstGeom>
        </p:spPr>
      </p:pic>
    </p:spTree>
    <p:extLst>
      <p:ext uri="{BB962C8B-B14F-4D97-AF65-F5344CB8AC3E}">
        <p14:creationId xmlns:p14="http://schemas.microsoft.com/office/powerpoint/2010/main" val="3639295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Only Layout">
    <p:spTree>
      <p:nvGrpSpPr>
        <p:cNvPr id="1" name=""/>
        <p:cNvGrpSpPr/>
        <p:nvPr/>
      </p:nvGrpSpPr>
      <p:grpSpPr>
        <a:xfrm>
          <a:off x="0" y="0"/>
          <a:ext cx="0" cy="0"/>
          <a:chOff x="0" y="0"/>
          <a:chExt cx="0" cy="0"/>
        </a:xfrm>
      </p:grpSpPr>
      <p:sp>
        <p:nvSpPr>
          <p:cNvPr id="3" name="Title 1"/>
          <p:cNvSpPr>
            <a:spLocks noGrp="1"/>
          </p:cNvSpPr>
          <p:nvPr>
            <p:ph type="title"/>
          </p:nvPr>
        </p:nvSpPr>
        <p:spPr>
          <a:xfrm>
            <a:off x="152400" y="1600200"/>
            <a:ext cx="8839200" cy="1143000"/>
          </a:xfrm>
        </p:spPr>
        <p:txBody>
          <a:bodyPr/>
          <a:lstStyle/>
          <a:p>
            <a:r>
              <a:rPr lang="en-US"/>
              <a:t>Click to edit Master title style</a:t>
            </a:r>
            <a:endParaRPr lang="en-US" dirty="0"/>
          </a:p>
        </p:txBody>
      </p:sp>
      <p:pic>
        <p:nvPicPr>
          <p:cNvPr id="4" name="Picture 3" descr="WEBLogo.png"/>
          <p:cNvPicPr>
            <a:picLocks noChangeAspect="1"/>
          </p:cNvPicPr>
          <p:nvPr userDrawn="1"/>
        </p:nvPicPr>
        <p:blipFill>
          <a:blip r:embed="rId2"/>
          <a:stretch>
            <a:fillRect/>
          </a:stretch>
        </p:blipFill>
        <p:spPr>
          <a:xfrm>
            <a:off x="2969996" y="152400"/>
            <a:ext cx="3278404" cy="123122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34223" y="3200400"/>
            <a:ext cx="3549950" cy="2008397"/>
          </a:xfrm>
          <a:prstGeom prst="rect">
            <a:avLst/>
          </a:prstGeom>
        </p:spPr>
      </p:pic>
    </p:spTree>
    <p:extLst>
      <p:ext uri="{BB962C8B-B14F-4D97-AF65-F5344CB8AC3E}">
        <p14:creationId xmlns:p14="http://schemas.microsoft.com/office/powerpoint/2010/main" val="8322278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2BFA7-1CD8-374D-947B-55FD97F41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2C03BC-101D-5C4A-B86C-9D55A95E910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8B71C6-C863-334C-9874-429E261862B7}"/>
              </a:ext>
            </a:extLst>
          </p:cNvPr>
          <p:cNvSpPr>
            <a:spLocks noGrp="1"/>
          </p:cNvSpPr>
          <p:nvPr>
            <p:ph type="dt" sz="half" idx="10"/>
          </p:nvPr>
        </p:nvSpPr>
        <p:spPr/>
        <p:txBody>
          <a:bodyPr/>
          <a:lstStyle/>
          <a:p>
            <a:fld id="{3CC61273-BC03-0245-88AD-A7B5FBFB5560}" type="datetimeFigureOut">
              <a:rPr lang="en-US" smtClean="0"/>
              <a:t>12/4/19</a:t>
            </a:fld>
            <a:endParaRPr lang="en-US"/>
          </a:p>
        </p:txBody>
      </p:sp>
      <p:sp>
        <p:nvSpPr>
          <p:cNvPr id="5" name="Footer Placeholder 4">
            <a:extLst>
              <a:ext uri="{FF2B5EF4-FFF2-40B4-BE49-F238E27FC236}">
                <a16:creationId xmlns:a16="http://schemas.microsoft.com/office/drawing/2014/main" id="{1AB59E38-2CCE-E94F-991E-8E699CDA7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D4D48-C57D-874F-BB71-E4D0EEFF6173}"/>
              </a:ext>
            </a:extLst>
          </p:cNvPr>
          <p:cNvSpPr>
            <a:spLocks noGrp="1"/>
          </p:cNvSpPr>
          <p:nvPr>
            <p:ph type="sldNum" sz="quarter" idx="12"/>
          </p:nvPr>
        </p:nvSpPr>
        <p:spPr/>
        <p:txBody>
          <a:bodyPr/>
          <a:lstStyle/>
          <a:p>
            <a:fld id="{30DBCCC9-360C-3747-A490-B855436394AF}" type="slidenum">
              <a:rPr lang="en-US" smtClean="0"/>
              <a:t>‹#›</a:t>
            </a:fld>
            <a:endParaRPr lang="en-US"/>
          </a:p>
        </p:txBody>
      </p:sp>
    </p:spTree>
    <p:extLst>
      <p:ext uri="{BB962C8B-B14F-4D97-AF65-F5344CB8AC3E}">
        <p14:creationId xmlns:p14="http://schemas.microsoft.com/office/powerpoint/2010/main" val="2047803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9144000" cy="775778"/>
          </a:xfrm>
          <a:prstGeom prst="rect">
            <a:avLst/>
          </a:prstGeom>
        </p:spPr>
        <p:txBody>
          <a:bodyPr vert="horz" lIns="91440" tIns="45720" rIns="91440" bIns="45720" rtlCol="0" anchor="ctr">
            <a:normAutofit/>
          </a:bodyPr>
          <a:lstStyle>
            <a:lvl1pPr algn="ctr">
              <a:defRPr sz="36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9144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2"/>
            <a:ext cx="9144000" cy="419379"/>
          </a:xfrm>
          <a:prstGeom prst="rect">
            <a:avLst/>
          </a:prstGeom>
        </p:spPr>
        <p:txBody>
          <a:bodyPr anchor="ctr"/>
          <a:lstStyle>
            <a:lvl1pPr marL="0" marR="0" indent="0" algn="ctr" defTabSz="685800" rtl="0" eaLnBrk="1" fontAlgn="auto" latinLnBrk="1" hangingPunct="1">
              <a:lnSpc>
                <a:spcPct val="90000"/>
              </a:lnSpc>
              <a:spcBef>
                <a:spcPts val="750"/>
              </a:spcBef>
              <a:spcAft>
                <a:spcPts val="0"/>
              </a:spcAft>
              <a:buClrTx/>
              <a:buSzTx/>
              <a:buFontTx/>
              <a:buNone/>
              <a:tabLst/>
              <a:defRPr sz="1800" b="0">
                <a:solidFill>
                  <a:schemeClr val="tx1">
                    <a:lumMod val="65000"/>
                    <a:lumOff val="35000"/>
                  </a:schemeClr>
                </a:solidFill>
              </a:defRPr>
            </a:lvl1pPr>
          </a:lstStyle>
          <a:p>
            <a:pPr marL="0" marR="0" lvl="0" indent="0" algn="ctr" defTabSz="685800" rtl="0" eaLnBrk="1" fontAlgn="auto" latinLnBrk="1" hangingPunct="1">
              <a:lnSpc>
                <a:spcPct val="90000"/>
              </a:lnSpc>
              <a:spcBef>
                <a:spcPts val="75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282365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 typeface="Lucida Grande"/>
              <a:buChar char="-"/>
              <a:defRPr/>
            </a:lvl1pPr>
            <a:lvl2pPr>
              <a:defRPr sz="2200"/>
            </a:lvl2pPr>
            <a:lvl3pPr>
              <a:defRPr sz="2000"/>
            </a:lvl3pPr>
            <a:lvl4pPr>
              <a:defRPr sz="1800"/>
            </a:lvl4pPr>
            <a:lvl5pPr>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10"/>
          <p:cNvPicPr>
            <a:picLocks noChangeAspect="1"/>
          </p:cNvPicPr>
          <p:nvPr userDrawn="1"/>
        </p:nvPicPr>
        <p:blipFill>
          <a:blip r:embed="rId2" cstate="print"/>
          <a:stretch>
            <a:fillRect/>
          </a:stretch>
        </p:blipFill>
        <p:spPr bwMode="auto">
          <a:xfrm>
            <a:off x="66675" y="90021"/>
            <a:ext cx="1074455" cy="829923"/>
          </a:xfrm>
          <a:prstGeom prst="rect">
            <a:avLst/>
          </a:prstGeom>
          <a:noFill/>
          <a:ln w="9525">
            <a:noFill/>
            <a:miter lim="800000"/>
            <a:headEnd/>
            <a:tailEnd/>
          </a:ln>
        </p:spPr>
      </p:pic>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3"/>
            <a:stretch>
              <a:fillRect/>
            </a:stretch>
          </p:blipFill>
          <p:spPr bwMode="auto">
            <a:xfrm>
              <a:off x="7110445" y="0"/>
              <a:ext cx="1984310" cy="1117600"/>
            </a:xfrm>
            <a:prstGeom prst="rect">
              <a:avLst/>
            </a:prstGeom>
            <a:noFill/>
            <a:ln w="9525">
              <a:noFill/>
              <a:miter lim="800000"/>
              <a:headEnd/>
              <a:tailEnd/>
            </a:ln>
          </p:spPr>
        </p:pic>
      </p:grpSp>
      <p:sp>
        <p:nvSpPr>
          <p:cNvPr id="9" name="Title 8">
            <a:extLst>
              <a:ext uri="{FF2B5EF4-FFF2-40B4-BE49-F238E27FC236}">
                <a16:creationId xmlns:a16="http://schemas.microsoft.com/office/drawing/2014/main" id="{16FBCF94-DED5-7D44-A3E8-6CD5D7CAD7B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0161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676401" y="142875"/>
            <a:ext cx="5562600" cy="557213"/>
          </a:xfrm>
        </p:spPr>
        <p:txBody>
          <a:bodyPr/>
          <a:lstStyle/>
          <a:p>
            <a:r>
              <a:rPr lang="en-US"/>
              <a:t>Click to edit Master title style</a:t>
            </a:r>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 typeface="Lucida Grande"/>
              <a:buChar char="-"/>
              <a:defRPr/>
            </a:lvl1pPr>
            <a:lvl2pPr>
              <a:defRPr sz="22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10"/>
          <p:cNvPicPr>
            <a:picLocks noChangeAspect="1"/>
          </p:cNvPicPr>
          <p:nvPr userDrawn="1"/>
        </p:nvPicPr>
        <p:blipFill>
          <a:blip r:embed="rId2"/>
          <a:stretch>
            <a:fillRect/>
          </a:stretch>
        </p:blipFill>
        <p:spPr bwMode="auto">
          <a:xfrm>
            <a:off x="152401" y="205218"/>
            <a:ext cx="1371600" cy="452628"/>
          </a:xfrm>
          <a:prstGeom prst="rect">
            <a:avLst/>
          </a:prstGeom>
          <a:noFill/>
          <a:ln w="9525">
            <a:noFill/>
            <a:miter lim="800000"/>
            <a:headEnd/>
            <a:tailEnd/>
          </a:ln>
        </p:spPr>
      </p:pic>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3"/>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38901610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One Column Layout">
    <p:spTree>
      <p:nvGrpSpPr>
        <p:cNvPr id="1" name=""/>
        <p:cNvGrpSpPr/>
        <p:nvPr/>
      </p:nvGrpSpPr>
      <p:grpSpPr>
        <a:xfrm>
          <a:off x="0" y="0"/>
          <a:ext cx="0" cy="0"/>
          <a:chOff x="0" y="0"/>
          <a:chExt cx="0" cy="0"/>
        </a:xfrm>
      </p:grpSpPr>
      <p:sp>
        <p:nvSpPr>
          <p:cNvPr id="2" name="Title 1"/>
          <p:cNvSpPr>
            <a:spLocks noGrp="1"/>
          </p:cNvSpPr>
          <p:nvPr>
            <p:ph type="title"/>
          </p:nvPr>
        </p:nvSpPr>
        <p:spPr>
          <a:xfrm>
            <a:off x="1676400" y="142875"/>
            <a:ext cx="5562601" cy="557213"/>
          </a:xfrm>
        </p:spPr>
        <p:txBody>
          <a:bodyPr/>
          <a:lstStyle/>
          <a:p>
            <a:r>
              <a:rPr lang="en-US"/>
              <a:t>Click to edit Master title style</a:t>
            </a:r>
          </a:p>
        </p:txBody>
      </p:sp>
      <p:sp>
        <p:nvSpPr>
          <p:cNvPr id="5"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 typeface="Lucida Grande"/>
              <a:buChar char="-"/>
              <a:defRPr/>
            </a:lvl1pPr>
            <a:lvl2pPr>
              <a:defRPr sz="2200"/>
            </a:lvl2pPr>
            <a:lvl3pPr>
              <a:defRPr sz="2000"/>
            </a:lvl3pPr>
            <a:lvl4pPr>
              <a:defRPr sz="1800"/>
            </a:lvl4pPr>
            <a:lvl5pPr>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10"/>
          <p:cNvPicPr>
            <a:picLocks noChangeAspect="1"/>
          </p:cNvPicPr>
          <p:nvPr userDrawn="1"/>
        </p:nvPicPr>
        <p:blipFill>
          <a:blip r:embed="rId2"/>
          <a:stretch>
            <a:fillRect/>
          </a:stretch>
        </p:blipFill>
        <p:spPr bwMode="auto">
          <a:xfrm>
            <a:off x="152401" y="208723"/>
            <a:ext cx="1371599" cy="477077"/>
          </a:xfrm>
          <a:prstGeom prst="rect">
            <a:avLst/>
          </a:prstGeom>
          <a:noFill/>
          <a:ln w="9525">
            <a:noFill/>
            <a:miter lim="800000"/>
            <a:headEnd/>
            <a:tailEnd/>
          </a:ln>
        </p:spPr>
      </p:pic>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3"/>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3890161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199" y="1014412"/>
            <a:ext cx="4038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1014412"/>
            <a:ext cx="3962400"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6"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2"/>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2858482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199" y="1014412"/>
            <a:ext cx="4038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1014412"/>
            <a:ext cx="3962400"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10"/>
          <p:cNvPicPr>
            <a:picLocks noChangeAspect="1"/>
          </p:cNvPicPr>
          <p:nvPr userDrawn="1"/>
        </p:nvPicPr>
        <p:blipFill>
          <a:blip r:embed="rId2" cstate="print"/>
          <a:stretch>
            <a:fillRect/>
          </a:stretch>
        </p:blipFill>
        <p:spPr bwMode="auto">
          <a:xfrm>
            <a:off x="66675" y="90021"/>
            <a:ext cx="1074455" cy="829923"/>
          </a:xfrm>
          <a:prstGeom prst="rect">
            <a:avLst/>
          </a:prstGeom>
          <a:noFill/>
          <a:ln w="9525">
            <a:noFill/>
            <a:miter lim="800000"/>
            <a:headEnd/>
            <a:tailEnd/>
          </a:ln>
        </p:spPr>
      </p:pic>
      <p:grpSp>
        <p:nvGrpSpPr>
          <p:cNvPr id="10" name="Group 9"/>
          <p:cNvGrpSpPr/>
          <p:nvPr userDrawn="1"/>
        </p:nvGrpSpPr>
        <p:grpSpPr>
          <a:xfrm>
            <a:off x="66675" y="0"/>
            <a:ext cx="9028113" cy="1117600"/>
            <a:chOff x="66675" y="0"/>
            <a:chExt cx="9028113" cy="1117600"/>
          </a:xfrm>
        </p:grpSpPr>
        <p:cxnSp>
          <p:nvCxnSpPr>
            <p:cNvPr id="11" name="Straight Connector 10"/>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12" name="Picture 10" descr="LogoW-ShadowTransBack.png"/>
            <p:cNvPicPr>
              <a:picLocks noChangeAspect="1"/>
            </p:cNvPicPr>
            <p:nvPr/>
          </p:nvPicPr>
          <p:blipFill>
            <a:blip r:embed="rId3"/>
            <a:stretch>
              <a:fillRect/>
            </a:stretch>
          </p:blipFill>
          <p:spPr bwMode="auto">
            <a:xfrm>
              <a:off x="7110445" y="0"/>
              <a:ext cx="1984310" cy="1117600"/>
            </a:xfrm>
            <a:prstGeom prst="rect">
              <a:avLst/>
            </a:prstGeom>
            <a:noFill/>
            <a:ln w="9525">
              <a:noFill/>
              <a:miter lim="800000"/>
              <a:headEnd/>
              <a:tailEnd/>
            </a:ln>
          </p:spPr>
        </p:pic>
      </p:grpSp>
    </p:spTree>
    <p:extLst>
      <p:ext uri="{BB962C8B-B14F-4D97-AF65-F5344CB8AC3E}">
        <p14:creationId xmlns:p14="http://schemas.microsoft.com/office/powerpoint/2010/main" val="285848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199" y="1014412"/>
            <a:ext cx="4038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1014412"/>
            <a:ext cx="3962400"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2"/>
            <a:stretch>
              <a:fillRect/>
            </a:stretch>
          </p:blipFill>
          <p:spPr bwMode="auto">
            <a:xfrm>
              <a:off x="7110445" y="0"/>
              <a:ext cx="1984310" cy="1117600"/>
            </a:xfrm>
            <a:prstGeom prst="rect">
              <a:avLst/>
            </a:prstGeom>
            <a:noFill/>
            <a:ln w="9525">
              <a:noFill/>
              <a:miter lim="800000"/>
              <a:headEnd/>
              <a:tailEnd/>
            </a:ln>
          </p:spPr>
        </p:pic>
      </p:grpSp>
      <p:pic>
        <p:nvPicPr>
          <p:cNvPr id="9" name="Picture 10"/>
          <p:cNvPicPr>
            <a:picLocks noChangeAspect="1"/>
          </p:cNvPicPr>
          <p:nvPr userDrawn="1"/>
        </p:nvPicPr>
        <p:blipFill>
          <a:blip r:embed="rId3"/>
          <a:stretch>
            <a:fillRect/>
          </a:stretch>
        </p:blipFill>
        <p:spPr bwMode="auto">
          <a:xfrm>
            <a:off x="152401" y="205218"/>
            <a:ext cx="1371600" cy="452628"/>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2"/>
          <p:cNvSpPr>
            <a:spLocks noGrp="1"/>
          </p:cNvSpPr>
          <p:nvPr>
            <p:ph idx="1"/>
          </p:nvPr>
        </p:nvSpPr>
        <p:spPr bwMode="auto">
          <a:xfrm>
            <a:off x="457199" y="1014412"/>
            <a:ext cx="4038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2"/>
          <p:cNvSpPr>
            <a:spLocks noGrp="1"/>
          </p:cNvSpPr>
          <p:nvPr>
            <p:ph idx="10"/>
          </p:nvPr>
        </p:nvSpPr>
        <p:spPr bwMode="auto">
          <a:xfrm>
            <a:off x="4724400" y="1014412"/>
            <a:ext cx="3962400"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3" name="Group 5"/>
          <p:cNvGrpSpPr/>
          <p:nvPr userDrawn="1"/>
        </p:nvGrpSpPr>
        <p:grpSpPr>
          <a:xfrm>
            <a:off x="66675" y="0"/>
            <a:ext cx="9028113" cy="1117600"/>
            <a:chOff x="66675" y="0"/>
            <a:chExt cx="9028113" cy="1117600"/>
          </a:xfrm>
        </p:grpSpPr>
        <p:cxnSp>
          <p:nvCxnSpPr>
            <p:cNvPr id="7" name="Straight Connector 6"/>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8" name="Picture 10" descr="LogoW-ShadowTransBack.png"/>
            <p:cNvPicPr>
              <a:picLocks noChangeAspect="1"/>
            </p:cNvPicPr>
            <p:nvPr/>
          </p:nvPicPr>
          <p:blipFill>
            <a:blip r:embed="rId2"/>
            <a:stretch>
              <a:fillRect/>
            </a:stretch>
          </p:blipFill>
          <p:spPr bwMode="auto">
            <a:xfrm>
              <a:off x="7110445" y="0"/>
              <a:ext cx="1984310" cy="1117600"/>
            </a:xfrm>
            <a:prstGeom prst="rect">
              <a:avLst/>
            </a:prstGeom>
            <a:noFill/>
            <a:ln w="9525">
              <a:noFill/>
              <a:miter lim="800000"/>
              <a:headEnd/>
              <a:tailEnd/>
            </a:ln>
          </p:spPr>
        </p:pic>
      </p:grpSp>
      <p:pic>
        <p:nvPicPr>
          <p:cNvPr id="9" name="Picture 10"/>
          <p:cNvPicPr>
            <a:picLocks noChangeAspect="1"/>
          </p:cNvPicPr>
          <p:nvPr userDrawn="1"/>
        </p:nvPicPr>
        <p:blipFill>
          <a:blip r:embed="rId3"/>
          <a:stretch>
            <a:fillRect/>
          </a:stretch>
        </p:blipFill>
        <p:spPr bwMode="auto">
          <a:xfrm>
            <a:off x="152401" y="208723"/>
            <a:ext cx="1371599" cy="477077"/>
          </a:xfrm>
          <a:prstGeom prst="rect">
            <a:avLst/>
          </a:prstGeom>
          <a:noFill/>
          <a:ln w="9525">
            <a:noFill/>
            <a:miter lim="800000"/>
            <a:headEnd/>
            <a:tailEnd/>
          </a:ln>
        </p:spPr>
      </p:pic>
    </p:spTree>
    <p:extLst>
      <p:ext uri="{BB962C8B-B14F-4D97-AF65-F5344CB8AC3E}">
        <p14:creationId xmlns:p14="http://schemas.microsoft.com/office/powerpoint/2010/main" val="2858482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grpSp>
        <p:nvGrpSpPr>
          <p:cNvPr id="3" name="Group 2"/>
          <p:cNvGrpSpPr/>
          <p:nvPr userDrawn="1"/>
        </p:nvGrpSpPr>
        <p:grpSpPr>
          <a:xfrm>
            <a:off x="66675" y="0"/>
            <a:ext cx="9028113" cy="1117600"/>
            <a:chOff x="66675" y="0"/>
            <a:chExt cx="9028113" cy="1117600"/>
          </a:xfrm>
        </p:grpSpPr>
        <p:cxnSp>
          <p:nvCxnSpPr>
            <p:cNvPr id="4" name="Straight Connector 3"/>
            <p:cNvCxnSpPr>
              <a:cxnSpLocks noChangeShapeType="1"/>
            </p:cNvCxnSpPr>
            <p:nvPr/>
          </p:nvCxnSpPr>
          <p:spPr bwMode="auto">
            <a:xfrm rot="10800000">
              <a:off x="66675" y="808038"/>
              <a:ext cx="9028113" cy="1587"/>
            </a:xfrm>
            <a:prstGeom prst="line">
              <a:avLst/>
            </a:prstGeom>
            <a:noFill/>
            <a:ln w="12700" cap="flat" cmpd="sng" algn="ctr">
              <a:solidFill>
                <a:schemeClr val="accent1"/>
              </a:solidFill>
              <a:prstDash val="solid"/>
              <a:round/>
              <a:headEnd type="none" w="med" len="med"/>
              <a:tailEnd type="none" w="med" len="med"/>
            </a:ln>
            <a:effectLst/>
          </p:spPr>
        </p:cxnSp>
        <p:pic>
          <p:nvPicPr>
            <p:cNvPr id="5" name="Picture 10" descr="LogoW-ShadowTransBack.png"/>
            <p:cNvPicPr>
              <a:picLocks noChangeAspect="1"/>
            </p:cNvPicPr>
            <p:nvPr/>
          </p:nvPicPr>
          <p:blipFill>
            <a:blip r:embed="rId2"/>
            <a:stretch>
              <a:fillRect/>
            </a:stretch>
          </p:blipFill>
          <p:spPr bwMode="auto">
            <a:xfrm>
              <a:off x="7110445" y="0"/>
              <a:ext cx="1984310" cy="1117600"/>
            </a:xfrm>
            <a:prstGeom prst="rect">
              <a:avLst/>
            </a:prstGeom>
            <a:noFill/>
            <a:ln w="9525">
              <a:noFill/>
              <a:miter lim="800000"/>
              <a:headEnd/>
              <a:tailEnd/>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524000" y="152400"/>
            <a:ext cx="5867400" cy="5572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199" y="1014412"/>
            <a:ext cx="8229601" cy="53101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9" name="Straight Connector 8"/>
          <p:cNvCxnSpPr>
            <a:cxnSpLocks noChangeShapeType="1"/>
          </p:cNvCxnSpPr>
          <p:nvPr/>
        </p:nvCxnSpPr>
        <p:spPr bwMode="auto">
          <a:xfrm rot="10800000">
            <a:off x="66675" y="6497638"/>
            <a:ext cx="9028113" cy="1587"/>
          </a:xfrm>
          <a:prstGeom prst="line">
            <a:avLst/>
          </a:prstGeom>
          <a:noFill/>
          <a:ln w="12700" cap="flat" cmpd="sng" algn="ctr">
            <a:solidFill>
              <a:schemeClr val="accent1"/>
            </a:solidFill>
            <a:prstDash val="solid"/>
            <a:round/>
            <a:headEnd type="none" w="med" len="med"/>
            <a:tailEnd type="none" w="med" len="med"/>
          </a:ln>
          <a:effectLst/>
        </p:spPr>
      </p:cxnSp>
      <p:sp>
        <p:nvSpPr>
          <p:cNvPr id="12" name="TextBox 11"/>
          <p:cNvSpPr txBox="1"/>
          <p:nvPr/>
        </p:nvSpPr>
        <p:spPr>
          <a:xfrm>
            <a:off x="8424863" y="6521450"/>
            <a:ext cx="566737" cy="274638"/>
          </a:xfrm>
          <a:prstGeom prst="rect">
            <a:avLst/>
          </a:prstGeom>
          <a:noFill/>
        </p:spPr>
        <p:txBody>
          <a:bodyPr>
            <a:prstTxWarp prst="textNoShape">
              <a:avLst/>
            </a:prstTxWarp>
            <a:spAutoFit/>
          </a:bodyPr>
          <a:lstStyle/>
          <a:p>
            <a:pPr defTabSz="457200"/>
            <a:fld id="{A51F6B24-625B-6B48-B1AE-970688573CDB}" type="slidenum">
              <a:rPr lang="en-US" sz="1200">
                <a:solidFill>
                  <a:prstClr val="black"/>
                </a:solidFill>
              </a:rPr>
              <a:pPr defTabSz="457200"/>
              <a:t>‹#›</a:t>
            </a:fld>
            <a:endParaRPr lang="en-US" sz="1200">
              <a:solidFill>
                <a:prstClr val="black"/>
              </a:solidFill>
            </a:endParaRPr>
          </a:p>
        </p:txBody>
      </p:sp>
      <p:sp>
        <p:nvSpPr>
          <p:cNvPr id="10" name="TextBox 9"/>
          <p:cNvSpPr txBox="1"/>
          <p:nvPr/>
        </p:nvSpPr>
        <p:spPr>
          <a:xfrm>
            <a:off x="457200" y="6521450"/>
            <a:ext cx="8229600" cy="246063"/>
          </a:xfrm>
          <a:prstGeom prst="rect">
            <a:avLst/>
          </a:prstGeom>
          <a:noFill/>
        </p:spPr>
        <p:txBody>
          <a:bodyPr>
            <a:prstTxWarp prst="textNoShape">
              <a:avLst/>
            </a:prstTxWarp>
            <a:spAutoFit/>
          </a:bodyPr>
          <a:lstStyle/>
          <a:p>
            <a:pPr algn="ctr" defTabSz="457200">
              <a:defRPr/>
            </a:pPr>
            <a:r>
              <a:rPr lang="en-US" sz="1000" dirty="0">
                <a:solidFill>
                  <a:prstClr val="white">
                    <a:lumMod val="65000"/>
                  </a:prstClr>
                </a:solidFill>
              </a:rPr>
              <a:t>LSST Project and Community Workshop 2019 • Tucson • August 12 - 16</a:t>
            </a:r>
          </a:p>
        </p:txBody>
      </p:sp>
      <p:grpSp>
        <p:nvGrpSpPr>
          <p:cNvPr id="7" name="Group 6"/>
          <p:cNvGrpSpPr/>
          <p:nvPr userDrawn="1"/>
        </p:nvGrpSpPr>
        <p:grpSpPr>
          <a:xfrm>
            <a:off x="9816" y="6423976"/>
            <a:ext cx="1351967" cy="386773"/>
            <a:chOff x="6123807" y="73832"/>
            <a:chExt cx="1351967" cy="386773"/>
          </a:xfrm>
        </p:grpSpPr>
        <p:sp>
          <p:nvSpPr>
            <p:cNvPr id="8" name="Rectangle 7"/>
            <p:cNvSpPr/>
            <p:nvPr userDrawn="1"/>
          </p:nvSpPr>
          <p:spPr>
            <a:xfrm>
              <a:off x="6400800" y="73832"/>
              <a:ext cx="1074974" cy="369332"/>
            </a:xfrm>
            <a:prstGeom prst="rect">
              <a:avLst/>
            </a:prstGeom>
          </p:spPr>
          <p:txBody>
            <a:bodyPr wrap="none">
              <a:spAutoFit/>
            </a:bodyPr>
            <a:lstStyle/>
            <a:p>
              <a:r>
                <a:rPr lang="en-US" dirty="0">
                  <a:solidFill>
                    <a:schemeClr val="bg1">
                      <a:lumMod val="65000"/>
                    </a:schemeClr>
                  </a:solidFill>
                </a:rPr>
                <a:t>#lsst2019</a:t>
              </a:r>
            </a:p>
          </p:txBody>
        </p:sp>
        <p:pic>
          <p:nvPicPr>
            <p:cNvPr id="11" name="Picture 6" descr="Image result for twitter transparent logo"/>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6123807" y="94940"/>
              <a:ext cx="365665" cy="365665"/>
            </a:xfrm>
            <a:prstGeom prst="rect">
              <a:avLst/>
            </a:prstGeom>
            <a:noFill/>
            <a:extLst>
              <a:ext uri="{909E8E84-426E-40DD-AFC4-6F175D3DCCD1}">
                <a14:hiddenFill xmlns:a14="http://schemas.microsoft.com/office/drawing/2010/main">
                  <a:solidFill>
                    <a:srgbClr val="FFFFFF"/>
                  </a:solidFill>
                </a14:hiddenFill>
              </a:ext>
            </a:extLst>
          </p:spPr>
        </p:pic>
      </p:grpSp>
    </p:spTree>
  </p:cSld>
  <p:clrMap bg1="lt1" tx1="dk1" bg2="lt2" tx2="dk2" accent1="accent1" accent2="accent2" accent3="accent3" accent4="accent4" accent5="accent5" accent6="accent6" hlink="hlink" folHlink="folHlink"/>
  <p:sldLayoutIdLst>
    <p:sldLayoutId id="2147483660" r:id="rId1"/>
    <p:sldLayoutId id="2147483664" r:id="rId2"/>
    <p:sldLayoutId id="2147483665" r:id="rId3"/>
    <p:sldLayoutId id="2147483666" r:id="rId4"/>
    <p:sldLayoutId id="2147483663" r:id="rId5"/>
    <p:sldLayoutId id="2147483669" r:id="rId6"/>
    <p:sldLayoutId id="2147483674" r:id="rId7"/>
    <p:sldLayoutId id="2147483670" r:id="rId8"/>
    <p:sldLayoutId id="2147483662" r:id="rId9"/>
    <p:sldLayoutId id="2147483672" r:id="rId10"/>
    <p:sldLayoutId id="2147483673" r:id="rId11"/>
    <p:sldLayoutId id="2147483671" r:id="rId12"/>
    <p:sldLayoutId id="2147483667" r:id="rId13"/>
    <p:sldLayoutId id="2147483668" r:id="rId14"/>
    <p:sldLayoutId id="2147483676" r:id="rId15"/>
    <p:sldLayoutId id="2147483675" r:id="rId16"/>
    <p:sldLayoutId id="2147483681" r:id="rId17"/>
    <p:sldLayoutId id="2147483682" r:id="rId18"/>
  </p:sldLayoutIdLst>
  <p:txStyles>
    <p:titleStyle>
      <a:lvl1pPr algn="ctr" defTabSz="457200" rtl="0" eaLnBrk="1" fontAlgn="base" hangingPunct="1">
        <a:spcBef>
          <a:spcPct val="0"/>
        </a:spcBef>
        <a:spcAft>
          <a:spcPct val="0"/>
        </a:spcAft>
        <a:defRPr sz="2400" b="1" kern="1200">
          <a:solidFill>
            <a:srgbClr val="1F497D"/>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2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Lucida Grande"/>
        <a:buChar char="-"/>
        <a:defRPr sz="2400" kern="1200">
          <a:solidFill>
            <a:srgbClr val="1F497D"/>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a:buChar char="•"/>
        <a:defRPr sz="2200" kern="1200">
          <a:solidFill>
            <a:srgbClr val="1F497D"/>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Lucida Grande"/>
        <a:buChar char="-"/>
        <a:defRPr sz="2000" kern="1200">
          <a:solidFill>
            <a:srgbClr val="1F497D"/>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a:buChar char="•"/>
        <a:defRPr sz="1800" kern="1200">
          <a:solidFill>
            <a:srgbClr val="1F497D"/>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Lucida Grande"/>
        <a:buChar char="-"/>
        <a:defRPr sz="1800" kern="1200">
          <a:solidFill>
            <a:srgbClr val="1F497D"/>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ls.st/5ym" TargetMode="External"/><Relationship Id="rId2" Type="http://schemas.openxmlformats.org/officeDocument/2006/relationships/hyperlink" Target="http://ls.st/0ed" TargetMode="External"/><Relationship Id="rId1" Type="http://schemas.openxmlformats.org/officeDocument/2006/relationships/slideLayout" Target="../slideLayouts/slideLayout2.xml"/><Relationship Id="rId6" Type="http://schemas.openxmlformats.org/officeDocument/2006/relationships/hyperlink" Target="http://ls.st/bam" TargetMode="External"/><Relationship Id="rId5" Type="http://schemas.openxmlformats.org/officeDocument/2006/relationships/hyperlink" Target="http://ls.st/k1o" TargetMode="External"/><Relationship Id="rId4" Type="http://schemas.openxmlformats.org/officeDocument/2006/relationships/hyperlink" Target="http://ls.st/62n"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hyperlink" Target="mailto:education@lsst.org" TargetMode="External"/><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990600"/>
            <a:ext cx="7924800" cy="3304331"/>
          </a:xfrm>
        </p:spPr>
        <p:txBody>
          <a:bodyPr>
            <a:noAutofit/>
          </a:bodyPr>
          <a:lstStyle/>
          <a:p>
            <a:r>
              <a:rPr lang="en-US" dirty="0"/>
              <a:t>Bringing </a:t>
            </a:r>
            <a:r>
              <a:rPr lang="en-US" b="1" dirty="0"/>
              <a:t>LSST Data to the Classroom </a:t>
            </a:r>
            <a:br>
              <a:rPr lang="en-US" b="1" dirty="0"/>
            </a:br>
            <a:br>
              <a:rPr lang="en-US" b="1" dirty="0"/>
            </a:br>
            <a:r>
              <a:rPr lang="en-US" b="1" dirty="0"/>
              <a:t>Ardis Herrold</a:t>
            </a:r>
            <a:br>
              <a:rPr lang="en-US" b="1" dirty="0"/>
            </a:br>
            <a:r>
              <a:rPr lang="en-US" b="1" dirty="0"/>
              <a:t>Education Specialist, LSST Education &amp; Public Outreach </a:t>
            </a:r>
            <a:br>
              <a:rPr lang="en-US" b="1" dirty="0"/>
            </a:br>
            <a:br>
              <a:rPr lang="en-US" b="1" dirty="0"/>
            </a:br>
            <a:r>
              <a:rPr lang="en-US" dirty="0"/>
              <a:t>December 5</a:t>
            </a:r>
            <a:r>
              <a:rPr lang="en-US" b="1" dirty="0"/>
              <a:t>, 2019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76400" y="142875"/>
            <a:ext cx="5653087" cy="557213"/>
          </a:xfrm>
        </p:spPr>
        <p:txBody>
          <a:bodyPr/>
          <a:lstStyle/>
          <a:p>
            <a:r>
              <a:rPr lang="en-US" sz="2800" dirty="0"/>
              <a:t>Investigation Design</a:t>
            </a:r>
          </a:p>
        </p:txBody>
      </p:sp>
      <p:pic>
        <p:nvPicPr>
          <p:cNvPr id="2" name="Picture 1">
            <a:extLst>
              <a:ext uri="{FF2B5EF4-FFF2-40B4-BE49-F238E27FC236}">
                <a16:creationId xmlns:a16="http://schemas.microsoft.com/office/drawing/2014/main" id="{115BCA09-196A-F942-92AD-01C06B1ED296}"/>
              </a:ext>
            </a:extLst>
          </p:cNvPr>
          <p:cNvPicPr>
            <a:picLocks noChangeAspect="1"/>
          </p:cNvPicPr>
          <p:nvPr/>
        </p:nvPicPr>
        <p:blipFill>
          <a:blip r:embed="rId2"/>
          <a:stretch>
            <a:fillRect/>
          </a:stretch>
        </p:blipFill>
        <p:spPr>
          <a:xfrm>
            <a:off x="533400" y="990600"/>
            <a:ext cx="8130856" cy="5486400"/>
          </a:xfrm>
          <a:prstGeom prst="rect">
            <a:avLst/>
          </a:prstGeom>
        </p:spPr>
      </p:pic>
    </p:spTree>
    <p:extLst>
      <p:ext uri="{BB962C8B-B14F-4D97-AF65-F5344CB8AC3E}">
        <p14:creationId xmlns:p14="http://schemas.microsoft.com/office/powerpoint/2010/main" val="2853464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alpha val="38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745456" y="228600"/>
            <a:ext cx="5653087" cy="557213"/>
          </a:xfrm>
        </p:spPr>
        <p:txBody>
          <a:bodyPr/>
          <a:lstStyle/>
          <a:p>
            <a:r>
              <a:rPr lang="en-US" sz="2800" dirty="0"/>
              <a:t>Investigation Design</a:t>
            </a:r>
          </a:p>
        </p:txBody>
      </p:sp>
      <p:pic>
        <p:nvPicPr>
          <p:cNvPr id="4" name="Picture 3">
            <a:extLst>
              <a:ext uri="{FF2B5EF4-FFF2-40B4-BE49-F238E27FC236}">
                <a16:creationId xmlns:a16="http://schemas.microsoft.com/office/drawing/2014/main" id="{1DCC804F-8381-9D48-BC79-3B1E2609A1F4}"/>
              </a:ext>
            </a:extLst>
          </p:cNvPr>
          <p:cNvPicPr>
            <a:picLocks noChangeAspect="1"/>
          </p:cNvPicPr>
          <p:nvPr/>
        </p:nvPicPr>
        <p:blipFill>
          <a:blip r:embed="rId2">
            <a:extLst>
              <a:ext uri="{BEBA8EAE-BF5A-486C-A8C5-ECC9F3942E4B}">
                <a14:imgProps xmlns:a14="http://schemas.microsoft.com/office/drawing/2010/main">
                  <a14:imgLayer>
                    <a14:imgEffect>
                      <a14:saturation sat="400000"/>
                    </a14:imgEffect>
                  </a14:imgLayer>
                </a14:imgProps>
              </a:ext>
            </a:extLst>
          </a:blip>
          <a:stretch>
            <a:fillRect/>
          </a:stretch>
        </p:blipFill>
        <p:spPr>
          <a:xfrm>
            <a:off x="598015" y="1219200"/>
            <a:ext cx="7947970" cy="4862324"/>
          </a:xfrm>
          <a:prstGeom prst="rect">
            <a:avLst/>
          </a:prstGeom>
        </p:spPr>
      </p:pic>
    </p:spTree>
    <p:extLst>
      <p:ext uri="{BB962C8B-B14F-4D97-AF65-F5344CB8AC3E}">
        <p14:creationId xmlns:p14="http://schemas.microsoft.com/office/powerpoint/2010/main" val="23863105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76400" y="142875"/>
            <a:ext cx="5653087" cy="557213"/>
          </a:xfrm>
        </p:spPr>
        <p:txBody>
          <a:bodyPr/>
          <a:lstStyle/>
          <a:p>
            <a:r>
              <a:rPr lang="en-US" dirty="0"/>
              <a:t>Guiding Principles of Investigation Design</a:t>
            </a:r>
          </a:p>
        </p:txBody>
      </p:sp>
      <p:sp>
        <p:nvSpPr>
          <p:cNvPr id="2" name="TextBox 1">
            <a:extLst>
              <a:ext uri="{FF2B5EF4-FFF2-40B4-BE49-F238E27FC236}">
                <a16:creationId xmlns:a16="http://schemas.microsoft.com/office/drawing/2014/main" id="{0571C7AD-348E-D749-AFDF-713C51D97553}"/>
              </a:ext>
            </a:extLst>
          </p:cNvPr>
          <p:cNvSpPr txBox="1"/>
          <p:nvPr/>
        </p:nvSpPr>
        <p:spPr>
          <a:xfrm>
            <a:off x="209550" y="838200"/>
            <a:ext cx="8724900" cy="6340197"/>
          </a:xfrm>
          <a:prstGeom prst="rect">
            <a:avLst/>
          </a:prstGeom>
          <a:noFill/>
        </p:spPr>
        <p:txBody>
          <a:bodyPr wrap="square" rtlCol="0">
            <a:spAutoFit/>
          </a:bodyPr>
          <a:lstStyle/>
          <a:p>
            <a:pPr lvl="0"/>
            <a:r>
              <a:rPr lang="en-US" sz="2400" dirty="0"/>
              <a:t>Sample excerpts:</a:t>
            </a:r>
          </a:p>
          <a:p>
            <a:pPr lvl="0"/>
            <a:endParaRPr lang="en-US" sz="2400" dirty="0"/>
          </a:p>
          <a:p>
            <a:pPr lvl="0"/>
            <a:r>
              <a:rPr lang="en-US" sz="2400" dirty="0"/>
              <a:t>Students should interact with LSST data (making procedural decisions, analyzing data, etc.)</a:t>
            </a:r>
          </a:p>
          <a:p>
            <a:pPr lvl="0"/>
            <a:endParaRPr lang="en-US" sz="2400" dirty="0"/>
          </a:p>
          <a:p>
            <a:pPr lvl="0"/>
            <a:r>
              <a:rPr lang="en-US" sz="2400" dirty="0"/>
              <a:t>Investigations must rely on the unique qualities of LSST data (its depth, volume, time domain aspect).</a:t>
            </a:r>
          </a:p>
          <a:p>
            <a:pPr lvl="0"/>
            <a:endParaRPr lang="en-US" sz="2400" dirty="0"/>
          </a:p>
          <a:p>
            <a:pPr lvl="0"/>
            <a:r>
              <a:rPr lang="en-US" sz="2400" dirty="0"/>
              <a:t>Each investigation should be able to be completed in two hours. </a:t>
            </a:r>
          </a:p>
          <a:p>
            <a:pPr lvl="0"/>
            <a:endParaRPr lang="en-US" sz="2400" dirty="0"/>
          </a:p>
          <a:p>
            <a:pPr lvl="0"/>
            <a:r>
              <a:rPr lang="en-US" sz="2400" dirty="0"/>
              <a:t>Investigations should include representations, questions and tasks that address student comprehension and reasoning difficulties. </a:t>
            </a:r>
          </a:p>
          <a:p>
            <a:pPr lvl="0"/>
            <a:endParaRPr lang="en-US" sz="2400" dirty="0"/>
          </a:p>
          <a:p>
            <a:pPr lvl="0"/>
            <a:r>
              <a:rPr lang="en-US" sz="2400" dirty="0"/>
              <a:t>Each investigation should be designed with a progression of concepts and tasks that are necessary for students to make sense of the big ideas of the investigation. </a:t>
            </a:r>
          </a:p>
          <a:p>
            <a:pPr lvl="0"/>
            <a:endParaRPr lang="en-US" sz="2200" dirty="0">
              <a:latin typeface="Abadi MT Condensed Light" panose="020B0306030101010103" pitchFamily="34" charset="77"/>
            </a:endParaRPr>
          </a:p>
        </p:txBody>
      </p:sp>
    </p:spTree>
    <p:extLst>
      <p:ext uri="{BB962C8B-B14F-4D97-AF65-F5344CB8AC3E}">
        <p14:creationId xmlns:p14="http://schemas.microsoft.com/office/powerpoint/2010/main" val="34559254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745456" y="228600"/>
            <a:ext cx="5653087" cy="557213"/>
          </a:xfrm>
        </p:spPr>
        <p:txBody>
          <a:bodyPr/>
          <a:lstStyle/>
          <a:p>
            <a:r>
              <a:rPr lang="en-US" sz="2800" dirty="0"/>
              <a:t>Links to investigation prototypes</a:t>
            </a:r>
          </a:p>
        </p:txBody>
      </p:sp>
      <p:sp>
        <p:nvSpPr>
          <p:cNvPr id="3" name="Text Placeholder 2"/>
          <p:cNvSpPr>
            <a:spLocks noGrp="1"/>
          </p:cNvSpPr>
          <p:nvPr>
            <p:ph type="body" idx="1"/>
          </p:nvPr>
        </p:nvSpPr>
        <p:spPr>
          <a:xfrm>
            <a:off x="228601" y="990600"/>
            <a:ext cx="8763000" cy="5867400"/>
          </a:xfrm>
        </p:spPr>
        <p:txBody>
          <a:bodyPr/>
          <a:lstStyle/>
          <a:p>
            <a:pPr marL="0" indent="0">
              <a:buNone/>
            </a:pPr>
            <a:r>
              <a:rPr lang="en-US" dirty="0"/>
              <a:t>	</a:t>
            </a:r>
          </a:p>
          <a:p>
            <a:pPr marL="0" indent="0">
              <a:buNone/>
            </a:pPr>
            <a:r>
              <a:rPr lang="en-US" dirty="0"/>
              <a:t>	A Window to the Stars		</a:t>
            </a:r>
            <a:r>
              <a:rPr lang="en-US" dirty="0">
                <a:hlinkClick r:id="rId2"/>
              </a:rPr>
              <a:t>http://ls.st/0ed</a:t>
            </a:r>
            <a:endParaRPr lang="en-US" dirty="0"/>
          </a:p>
          <a:p>
            <a:pPr marL="0" indent="0">
              <a:buNone/>
            </a:pPr>
            <a:endParaRPr lang="en-US" dirty="0"/>
          </a:p>
          <a:p>
            <a:pPr marL="0" indent="0">
              <a:buNone/>
            </a:pPr>
            <a:r>
              <a:rPr lang="en-US" dirty="0"/>
              <a:t>	Exploding Stars				</a:t>
            </a:r>
            <a:r>
              <a:rPr lang="en-US" dirty="0">
                <a:hlinkClick r:id="rId3"/>
              </a:rPr>
              <a:t>http://ls.st/5ym</a:t>
            </a:r>
            <a:endParaRPr lang="en-US" dirty="0"/>
          </a:p>
          <a:p>
            <a:pPr marL="0" indent="0">
              <a:buNone/>
            </a:pPr>
            <a:r>
              <a:rPr lang="en-US" dirty="0"/>
              <a:t>	</a:t>
            </a:r>
          </a:p>
          <a:p>
            <a:pPr marL="0" indent="0">
              <a:buNone/>
            </a:pPr>
            <a:r>
              <a:rPr lang="en-US" dirty="0"/>
              <a:t>	Teacher guide phase 1: </a:t>
            </a:r>
          </a:p>
          <a:p>
            <a:pPr marL="0" indent="0">
              <a:buNone/>
            </a:pPr>
            <a:r>
              <a:rPr lang="en-US" dirty="0"/>
              <a:t>	Mapping the Milky Way 		</a:t>
            </a:r>
            <a:r>
              <a:rPr lang="en-US" u="sng" dirty="0">
                <a:hlinkClick r:id="rId4"/>
              </a:rPr>
              <a:t>http://ls.st/62n</a:t>
            </a:r>
            <a:endParaRPr lang="en-US" u="sng" dirty="0"/>
          </a:p>
          <a:p>
            <a:pPr marL="0" indent="0">
              <a:buNone/>
            </a:pPr>
            <a:endParaRPr lang="en-US" dirty="0"/>
          </a:p>
          <a:p>
            <a:pPr marL="0" indent="0">
              <a:buNone/>
            </a:pPr>
            <a:r>
              <a:rPr lang="en-US" dirty="0"/>
              <a:t>       Sample Assessment video</a:t>
            </a:r>
          </a:p>
          <a:p>
            <a:pPr marL="0" indent="0">
              <a:buNone/>
            </a:pPr>
            <a:r>
              <a:rPr lang="en-US" dirty="0"/>
              <a:t> 		(H-R Diagram English)     	</a:t>
            </a:r>
            <a:r>
              <a:rPr lang="en-US" dirty="0">
                <a:hlinkClick r:id="rId5"/>
              </a:rPr>
              <a:t>http://ls.st/k1o</a:t>
            </a:r>
            <a:endParaRPr lang="en-US" dirty="0"/>
          </a:p>
          <a:p>
            <a:pPr marL="0" indent="0">
              <a:buNone/>
            </a:pPr>
            <a:r>
              <a:rPr lang="en-US" dirty="0"/>
              <a:t>		(H-R Diagram Spanish)    	</a:t>
            </a:r>
            <a:r>
              <a:rPr lang="en-US" dirty="0">
                <a:hlinkClick r:id="rId6"/>
              </a:rPr>
              <a:t>http://ls.st/bam</a:t>
            </a:r>
            <a:endParaRPr lang="en-US" dirty="0"/>
          </a:p>
          <a:p>
            <a:pPr marL="0" indent="0">
              <a:buNone/>
            </a:pPr>
            <a:endParaRPr lang="en-US" dirty="0"/>
          </a:p>
        </p:txBody>
      </p:sp>
    </p:spTree>
    <p:extLst>
      <p:ext uri="{BB962C8B-B14F-4D97-AF65-F5344CB8AC3E}">
        <p14:creationId xmlns:p14="http://schemas.microsoft.com/office/powerpoint/2010/main" val="1592814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745456" y="228600"/>
            <a:ext cx="5653087" cy="557213"/>
          </a:xfrm>
        </p:spPr>
        <p:txBody>
          <a:bodyPr/>
          <a:lstStyle/>
          <a:p>
            <a:r>
              <a:rPr lang="en-US" sz="2800" dirty="0"/>
              <a:t>Designing for Diversity and Inclusion</a:t>
            </a:r>
          </a:p>
        </p:txBody>
      </p:sp>
      <p:sp>
        <p:nvSpPr>
          <p:cNvPr id="2" name="TextBox 1">
            <a:extLst>
              <a:ext uri="{FF2B5EF4-FFF2-40B4-BE49-F238E27FC236}">
                <a16:creationId xmlns:a16="http://schemas.microsoft.com/office/drawing/2014/main" id="{60A01FD3-AB50-2940-939D-7D86FAF5BD79}"/>
              </a:ext>
            </a:extLst>
          </p:cNvPr>
          <p:cNvSpPr txBox="1"/>
          <p:nvPr/>
        </p:nvSpPr>
        <p:spPr>
          <a:xfrm>
            <a:off x="152400" y="990600"/>
            <a:ext cx="8980714" cy="5847755"/>
          </a:xfrm>
          <a:prstGeom prst="rect">
            <a:avLst/>
          </a:prstGeom>
          <a:noFill/>
        </p:spPr>
        <p:txBody>
          <a:bodyPr wrap="square" rtlCol="0">
            <a:spAutoFit/>
          </a:bodyPr>
          <a:lstStyle/>
          <a:p>
            <a:r>
              <a:rPr lang="en-US" sz="2200" dirty="0"/>
              <a:t>Investigations avoid use of examples and language that are specific to a certain culture, socioeconomic class, or region. </a:t>
            </a:r>
          </a:p>
          <a:p>
            <a:r>
              <a:rPr lang="en-US" sz="2200" dirty="0"/>
              <a:t> </a:t>
            </a:r>
          </a:p>
          <a:p>
            <a:r>
              <a:rPr lang="en-US" sz="2200" dirty="0"/>
              <a:t>Students are asked to relate new ideas to their common experience. </a:t>
            </a:r>
          </a:p>
          <a:p>
            <a:r>
              <a:rPr lang="en-US" sz="2200" dirty="0"/>
              <a:t> </a:t>
            </a:r>
          </a:p>
          <a:p>
            <a:r>
              <a:rPr lang="en-US" sz="2200" dirty="0"/>
              <a:t>Where possible, students are given some latitude in how they choose to express or represent their learning. </a:t>
            </a:r>
          </a:p>
          <a:p>
            <a:r>
              <a:rPr lang="en-US" sz="2200" dirty="0"/>
              <a:t> </a:t>
            </a:r>
          </a:p>
          <a:p>
            <a:r>
              <a:rPr lang="en-US" sz="2200" dirty="0"/>
              <a:t>***The above strategies are promoted by The ACESSE Project (Advancing Coherent and Equitable Systems of Science Education)***</a:t>
            </a:r>
          </a:p>
          <a:p>
            <a:r>
              <a:rPr lang="en-US" sz="2200" dirty="0"/>
              <a:t> </a:t>
            </a:r>
          </a:p>
          <a:p>
            <a:r>
              <a:rPr lang="en-US" sz="2200" dirty="0"/>
              <a:t>Multiple supports are provided within each investigation to meet the appropriate challenge level and needs of all learners.</a:t>
            </a:r>
          </a:p>
          <a:p>
            <a:r>
              <a:rPr lang="en-US" sz="2200" dirty="0"/>
              <a:t> </a:t>
            </a:r>
          </a:p>
          <a:p>
            <a:r>
              <a:rPr lang="en-US" sz="2200" dirty="0"/>
              <a:t>Websites and online interactives will meet or exceed Level A requirements </a:t>
            </a:r>
          </a:p>
          <a:p>
            <a:r>
              <a:rPr lang="en-US" sz="2200" dirty="0"/>
              <a:t>of the Web Content Accessibility Guidelines through the World Wide Web Consortium process.</a:t>
            </a:r>
          </a:p>
        </p:txBody>
      </p:sp>
    </p:spTree>
    <p:extLst>
      <p:ext uri="{BB962C8B-B14F-4D97-AF65-F5344CB8AC3E}">
        <p14:creationId xmlns:p14="http://schemas.microsoft.com/office/powerpoint/2010/main" val="4231709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676400" y="228600"/>
            <a:ext cx="5653087" cy="557213"/>
          </a:xfrm>
        </p:spPr>
        <p:txBody>
          <a:bodyPr/>
          <a:lstStyle/>
          <a:p>
            <a:r>
              <a:rPr lang="en-US" sz="2800" dirty="0"/>
              <a:t>Marketing</a:t>
            </a:r>
          </a:p>
        </p:txBody>
      </p:sp>
      <p:sp>
        <p:nvSpPr>
          <p:cNvPr id="3" name="TextBox 2">
            <a:extLst>
              <a:ext uri="{FF2B5EF4-FFF2-40B4-BE49-F238E27FC236}">
                <a16:creationId xmlns:a16="http://schemas.microsoft.com/office/drawing/2014/main" id="{C650DB1B-B985-B040-A712-D8F64AFCBEDB}"/>
              </a:ext>
            </a:extLst>
          </p:cNvPr>
          <p:cNvSpPr txBox="1"/>
          <p:nvPr/>
        </p:nvSpPr>
        <p:spPr>
          <a:xfrm>
            <a:off x="685800" y="1066800"/>
            <a:ext cx="8001000" cy="5509200"/>
          </a:xfrm>
          <a:prstGeom prst="rect">
            <a:avLst/>
          </a:prstGeom>
          <a:noFill/>
        </p:spPr>
        <p:txBody>
          <a:bodyPr wrap="square" rtlCol="0">
            <a:spAutoFit/>
          </a:bodyPr>
          <a:lstStyle/>
          <a:p>
            <a:r>
              <a:rPr lang="en-US" sz="2200" dirty="0"/>
              <a:t>What infrastructures exist within school districts, educator organizations, the Ministry of Education?</a:t>
            </a:r>
          </a:p>
          <a:p>
            <a:endParaRPr lang="en-US" sz="2200" dirty="0"/>
          </a:p>
          <a:p>
            <a:r>
              <a:rPr lang="en-US" sz="2200" dirty="0"/>
              <a:t>Where does (or how can) the teaching of astronomy fit in the high school physics curriculum?</a:t>
            </a:r>
          </a:p>
          <a:p>
            <a:endParaRPr lang="en-US" sz="2200" dirty="0"/>
          </a:p>
          <a:p>
            <a:r>
              <a:rPr lang="en-US" sz="2200" dirty="0"/>
              <a:t>How do people know about your outreach services? </a:t>
            </a:r>
          </a:p>
          <a:p>
            <a:endParaRPr lang="en-US" sz="2200" dirty="0"/>
          </a:p>
          <a:p>
            <a:r>
              <a:rPr lang="en-US" sz="2200" dirty="0"/>
              <a:t>What social media (and other media) are popular and effective?</a:t>
            </a:r>
          </a:p>
          <a:p>
            <a:endParaRPr lang="en-US" sz="2200" dirty="0"/>
          </a:p>
          <a:p>
            <a:r>
              <a:rPr lang="en-US" sz="2200" dirty="0"/>
              <a:t>What informal education centers and networks exist and how do they disseminate information?</a:t>
            </a:r>
          </a:p>
          <a:p>
            <a:endParaRPr lang="en-US" sz="2200" dirty="0"/>
          </a:p>
          <a:p>
            <a:r>
              <a:rPr lang="en-US" sz="2200" dirty="0"/>
              <a:t>Does funding exist for professional development workshops?</a:t>
            </a:r>
          </a:p>
          <a:p>
            <a:endParaRPr lang="en-US" sz="2200" dirty="0"/>
          </a:p>
          <a:p>
            <a:r>
              <a:rPr lang="en-US" sz="2200" dirty="0"/>
              <a:t>Who can you partner with?</a:t>
            </a:r>
          </a:p>
        </p:txBody>
      </p:sp>
    </p:spTree>
    <p:extLst>
      <p:ext uri="{BB962C8B-B14F-4D97-AF65-F5344CB8AC3E}">
        <p14:creationId xmlns:p14="http://schemas.microsoft.com/office/powerpoint/2010/main" val="2097843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alpha val="52000"/>
          </a:schemeClr>
        </a:solidFill>
        <a:effectLst/>
      </p:bgPr>
    </p:bg>
    <p:spTree>
      <p:nvGrpSpPr>
        <p:cNvPr id="1" name=""/>
        <p:cNvGrpSpPr/>
        <p:nvPr/>
      </p:nvGrpSpPr>
      <p:grpSpPr>
        <a:xfrm>
          <a:off x="0" y="0"/>
          <a:ext cx="0" cy="0"/>
          <a:chOff x="0" y="0"/>
          <a:chExt cx="0" cy="0"/>
        </a:xfrm>
      </p:grpSpPr>
      <p:sp>
        <p:nvSpPr>
          <p:cNvPr id="388" name="Freeform: Shape 387">
            <a:extLst>
              <a:ext uri="{FF2B5EF4-FFF2-40B4-BE49-F238E27FC236}">
                <a16:creationId xmlns:a16="http://schemas.microsoft.com/office/drawing/2014/main" id="{62DAF92E-11DA-4E7C-ACD3-F8217834EAC6}"/>
              </a:ext>
            </a:extLst>
          </p:cNvPr>
          <p:cNvSpPr/>
          <p:nvPr/>
        </p:nvSpPr>
        <p:spPr>
          <a:xfrm>
            <a:off x="0" y="2818292"/>
            <a:ext cx="8301503" cy="2770513"/>
          </a:xfrm>
          <a:custGeom>
            <a:avLst/>
            <a:gdLst>
              <a:gd name="connsiteX0" fmla="*/ 0 w 11068670"/>
              <a:gd name="connsiteY0" fmla="*/ 0 h 3694017"/>
              <a:gd name="connsiteX1" fmla="*/ 5579724 w 11068670"/>
              <a:gd name="connsiteY1" fmla="*/ 1051291 h 3694017"/>
              <a:gd name="connsiteX2" fmla="*/ 4000171 w 11068670"/>
              <a:gd name="connsiteY2" fmla="*/ 1993485 h 3694017"/>
              <a:gd name="connsiteX3" fmla="*/ 10347309 w 11068670"/>
              <a:gd name="connsiteY3" fmla="*/ 3089790 h 3694017"/>
              <a:gd name="connsiteX4" fmla="*/ 10461160 w 11068670"/>
              <a:gd name="connsiteY4" fmla="*/ 2846776 h 3694017"/>
              <a:gd name="connsiteX5" fmla="*/ 11068670 w 11068670"/>
              <a:gd name="connsiteY5" fmla="*/ 3451222 h 3694017"/>
              <a:gd name="connsiteX6" fmla="*/ 10064229 w 11068670"/>
              <a:gd name="connsiteY6" fmla="*/ 3694017 h 3694017"/>
              <a:gd name="connsiteX7" fmla="*/ 10182751 w 11068670"/>
              <a:gd name="connsiteY7" fmla="*/ 3441035 h 3694017"/>
              <a:gd name="connsiteX8" fmla="*/ 3559126 w 11068670"/>
              <a:gd name="connsiteY8" fmla="*/ 2132335 h 3694017"/>
              <a:gd name="connsiteX9" fmla="*/ 5333561 w 11068670"/>
              <a:gd name="connsiteY9" fmla="*/ 1031453 h 3694017"/>
              <a:gd name="connsiteX10" fmla="*/ 20516 w 11068670"/>
              <a:gd name="connsiteY10" fmla="*/ 39672 h 3694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68670" h="3694017">
                <a:moveTo>
                  <a:pt x="0" y="0"/>
                </a:moveTo>
                <a:cubicBezTo>
                  <a:pt x="2639428" y="82650"/>
                  <a:pt x="6622502" y="502505"/>
                  <a:pt x="5579724" y="1051291"/>
                </a:cubicBezTo>
                <a:cubicBezTo>
                  <a:pt x="5029274" y="1345521"/>
                  <a:pt x="2837729" y="1848022"/>
                  <a:pt x="4000171" y="1993485"/>
                </a:cubicBezTo>
                <a:lnTo>
                  <a:pt x="10347309" y="3089790"/>
                </a:lnTo>
                <a:lnTo>
                  <a:pt x="10461160" y="2846776"/>
                </a:lnTo>
                <a:lnTo>
                  <a:pt x="11068670" y="3451222"/>
                </a:lnTo>
                <a:lnTo>
                  <a:pt x="10064229" y="3694017"/>
                </a:lnTo>
                <a:lnTo>
                  <a:pt x="10182751" y="3441035"/>
                </a:lnTo>
                <a:lnTo>
                  <a:pt x="3559126" y="2132335"/>
                </a:lnTo>
                <a:cubicBezTo>
                  <a:pt x="2328305" y="1818270"/>
                  <a:pt x="4666866" y="1295929"/>
                  <a:pt x="5333561" y="1031453"/>
                </a:cubicBezTo>
                <a:cubicBezTo>
                  <a:pt x="6393436" y="575232"/>
                  <a:pt x="2212062" y="128931"/>
                  <a:pt x="20516" y="39672"/>
                </a:cubicBezTo>
                <a:close/>
              </a:path>
            </a:pathLst>
          </a:custGeom>
          <a:solidFill>
            <a:schemeClr val="accent6"/>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100">
              <a:solidFill>
                <a:schemeClr val="tx1">
                  <a:lumMod val="65000"/>
                  <a:lumOff val="35000"/>
                </a:schemeClr>
              </a:solidFill>
            </a:endParaRPr>
          </a:p>
        </p:txBody>
      </p:sp>
      <p:sp>
        <p:nvSpPr>
          <p:cNvPr id="4" name="Title 3"/>
          <p:cNvSpPr>
            <a:spLocks noGrp="1"/>
          </p:cNvSpPr>
          <p:nvPr>
            <p:ph type="title"/>
          </p:nvPr>
        </p:nvSpPr>
        <p:spPr>
          <a:xfrm>
            <a:off x="0" y="10542"/>
            <a:ext cx="9144000" cy="775778"/>
          </a:xfrm>
        </p:spPr>
        <p:txBody>
          <a:bodyPr>
            <a:normAutofit/>
          </a:bodyPr>
          <a:lstStyle/>
          <a:p>
            <a:r>
              <a:rPr lang="en-US" sz="2800" dirty="0">
                <a:solidFill>
                  <a:schemeClr val="accent1">
                    <a:lumMod val="75000"/>
                  </a:schemeClr>
                </a:solidFill>
              </a:rPr>
              <a:t>Construction Timeline</a:t>
            </a:r>
          </a:p>
        </p:txBody>
      </p:sp>
      <p:sp>
        <p:nvSpPr>
          <p:cNvPr id="53" name="Text Placeholder 52"/>
          <p:cNvSpPr>
            <a:spLocks noGrp="1"/>
          </p:cNvSpPr>
          <p:nvPr>
            <p:ph type="body" sz="quarter" idx="41"/>
          </p:nvPr>
        </p:nvSpPr>
        <p:spPr>
          <a:xfrm>
            <a:off x="76200" y="556875"/>
            <a:ext cx="9144000" cy="411529"/>
          </a:xfrm>
        </p:spPr>
        <p:txBody>
          <a:bodyPr/>
          <a:lstStyle/>
          <a:p>
            <a:r>
              <a:rPr lang="en-US" sz="2000" dirty="0">
                <a:solidFill>
                  <a:schemeClr val="accent1">
                    <a:lumMod val="75000"/>
                  </a:schemeClr>
                </a:solidFill>
              </a:rPr>
              <a:t>for Formal Education</a:t>
            </a:r>
          </a:p>
        </p:txBody>
      </p:sp>
      <p:sp>
        <p:nvSpPr>
          <p:cNvPr id="369" name="TextBox 368">
            <a:extLst>
              <a:ext uri="{FF2B5EF4-FFF2-40B4-BE49-F238E27FC236}">
                <a16:creationId xmlns:a16="http://schemas.microsoft.com/office/drawing/2014/main" id="{5879D2C6-676C-4E93-995B-06A30D1586C8}"/>
              </a:ext>
            </a:extLst>
          </p:cNvPr>
          <p:cNvSpPr txBox="1"/>
          <p:nvPr/>
        </p:nvSpPr>
        <p:spPr>
          <a:xfrm>
            <a:off x="6069743" y="4245146"/>
            <a:ext cx="1904612" cy="369332"/>
          </a:xfrm>
          <a:prstGeom prst="rect">
            <a:avLst/>
          </a:prstGeom>
          <a:noFill/>
        </p:spPr>
        <p:txBody>
          <a:bodyPr wrap="square" rtlCol="0">
            <a:spAutoFit/>
          </a:bodyPr>
          <a:lstStyle/>
          <a:p>
            <a:r>
              <a:rPr lang="en-US" altLang="ko-KR" sz="900" dirty="0">
                <a:cs typeface="Arial" pitchFamily="34" charset="0"/>
              </a:rPr>
              <a:t>Professional development</a:t>
            </a:r>
          </a:p>
          <a:p>
            <a:r>
              <a:rPr lang="en-US" altLang="ko-KR" sz="900" dirty="0">
                <a:cs typeface="Arial" pitchFamily="34" charset="0"/>
              </a:rPr>
              <a:t>Launch of first investigations for use</a:t>
            </a:r>
            <a:endParaRPr lang="ko-KR" altLang="en-US" sz="900" dirty="0">
              <a:cs typeface="Arial" pitchFamily="34" charset="0"/>
            </a:endParaRPr>
          </a:p>
        </p:txBody>
      </p:sp>
      <p:sp>
        <p:nvSpPr>
          <p:cNvPr id="370" name="TextBox 369">
            <a:extLst>
              <a:ext uri="{FF2B5EF4-FFF2-40B4-BE49-F238E27FC236}">
                <a16:creationId xmlns:a16="http://schemas.microsoft.com/office/drawing/2014/main" id="{58647FCE-4EC8-4BA1-BB5E-B6A00C1DBE4D}"/>
              </a:ext>
            </a:extLst>
          </p:cNvPr>
          <p:cNvSpPr txBox="1"/>
          <p:nvPr/>
        </p:nvSpPr>
        <p:spPr>
          <a:xfrm>
            <a:off x="7233351" y="4549092"/>
            <a:ext cx="785790" cy="415498"/>
          </a:xfrm>
          <a:prstGeom prst="rect">
            <a:avLst/>
          </a:prstGeom>
          <a:noFill/>
        </p:spPr>
        <p:txBody>
          <a:bodyPr wrap="square" rtlCol="0">
            <a:spAutoFit/>
          </a:bodyPr>
          <a:lstStyle/>
          <a:p>
            <a:pPr algn="ctr"/>
            <a:r>
              <a:rPr lang="en-US" altLang="ko-KR" sz="2100" b="1" dirty="0">
                <a:solidFill>
                  <a:schemeClr val="accent5"/>
                </a:solidFill>
                <a:cs typeface="Arial" pitchFamily="34" charset="0"/>
              </a:rPr>
              <a:t>2023</a:t>
            </a:r>
            <a:endParaRPr lang="ko-KR" altLang="en-US" sz="2100" b="1" dirty="0">
              <a:solidFill>
                <a:schemeClr val="accent5"/>
              </a:solidFill>
              <a:cs typeface="Arial" pitchFamily="34" charset="0"/>
            </a:endParaRPr>
          </a:p>
        </p:txBody>
      </p:sp>
      <p:sp>
        <p:nvSpPr>
          <p:cNvPr id="372" name="TextBox 371">
            <a:extLst>
              <a:ext uri="{FF2B5EF4-FFF2-40B4-BE49-F238E27FC236}">
                <a16:creationId xmlns:a16="http://schemas.microsoft.com/office/drawing/2014/main" id="{FEC61A7B-049B-49F2-852E-68ECE1ECA14B}"/>
              </a:ext>
            </a:extLst>
          </p:cNvPr>
          <p:cNvSpPr txBox="1"/>
          <p:nvPr/>
        </p:nvSpPr>
        <p:spPr>
          <a:xfrm>
            <a:off x="4229075" y="3461056"/>
            <a:ext cx="785790" cy="415498"/>
          </a:xfrm>
          <a:prstGeom prst="rect">
            <a:avLst/>
          </a:prstGeom>
          <a:noFill/>
        </p:spPr>
        <p:txBody>
          <a:bodyPr wrap="square" rtlCol="0">
            <a:spAutoFit/>
          </a:bodyPr>
          <a:lstStyle/>
          <a:p>
            <a:pPr algn="ctr"/>
            <a:r>
              <a:rPr lang="en-US" altLang="ko-KR" sz="2100" b="1" dirty="0">
                <a:solidFill>
                  <a:schemeClr val="accent3"/>
                </a:solidFill>
                <a:cs typeface="Arial" pitchFamily="34" charset="0"/>
              </a:rPr>
              <a:t>2021</a:t>
            </a:r>
            <a:endParaRPr lang="ko-KR" altLang="en-US" sz="2100" b="1" dirty="0">
              <a:solidFill>
                <a:schemeClr val="accent3"/>
              </a:solidFill>
              <a:cs typeface="Arial" pitchFamily="34" charset="0"/>
            </a:endParaRPr>
          </a:p>
        </p:txBody>
      </p:sp>
      <p:sp>
        <p:nvSpPr>
          <p:cNvPr id="373" name="TextBox 372">
            <a:extLst>
              <a:ext uri="{FF2B5EF4-FFF2-40B4-BE49-F238E27FC236}">
                <a16:creationId xmlns:a16="http://schemas.microsoft.com/office/drawing/2014/main" id="{4567A60C-A8EA-4B31-B9E0-553BBFB30D29}"/>
              </a:ext>
            </a:extLst>
          </p:cNvPr>
          <p:cNvSpPr txBox="1"/>
          <p:nvPr/>
        </p:nvSpPr>
        <p:spPr>
          <a:xfrm>
            <a:off x="4954060" y="2990720"/>
            <a:ext cx="1747070" cy="507831"/>
          </a:xfrm>
          <a:prstGeom prst="rect">
            <a:avLst/>
          </a:prstGeom>
          <a:noFill/>
        </p:spPr>
        <p:txBody>
          <a:bodyPr wrap="square" rtlCol="0">
            <a:spAutoFit/>
          </a:bodyPr>
          <a:lstStyle/>
          <a:p>
            <a:r>
              <a:rPr lang="en-US" altLang="ko-KR" sz="900" dirty="0">
                <a:cs typeface="Arial" pitchFamily="34" charset="0"/>
              </a:rPr>
              <a:t>User testing</a:t>
            </a:r>
          </a:p>
          <a:p>
            <a:r>
              <a:rPr lang="en-US" altLang="ko-KR" sz="900" dirty="0">
                <a:cs typeface="Arial" pitchFamily="34" charset="0"/>
              </a:rPr>
              <a:t>Investigation iterations</a:t>
            </a:r>
            <a:endParaRPr lang="ko-KR" altLang="en-US" sz="900" dirty="0">
              <a:cs typeface="Arial" pitchFamily="34" charset="0"/>
            </a:endParaRPr>
          </a:p>
          <a:p>
            <a:r>
              <a:rPr lang="en-US" altLang="ko-KR" sz="900" dirty="0">
                <a:cs typeface="Arial" pitchFamily="34" charset="0"/>
              </a:rPr>
              <a:t>Begin pilot testing</a:t>
            </a:r>
            <a:endParaRPr lang="ko-KR" altLang="en-US" sz="900" dirty="0">
              <a:cs typeface="Arial" pitchFamily="34" charset="0"/>
            </a:endParaRPr>
          </a:p>
        </p:txBody>
      </p:sp>
      <p:sp>
        <p:nvSpPr>
          <p:cNvPr id="375" name="TextBox 374">
            <a:extLst>
              <a:ext uri="{FF2B5EF4-FFF2-40B4-BE49-F238E27FC236}">
                <a16:creationId xmlns:a16="http://schemas.microsoft.com/office/drawing/2014/main" id="{FE722E90-0C94-4608-A4BB-B9989AA25064}"/>
              </a:ext>
            </a:extLst>
          </p:cNvPr>
          <p:cNvSpPr txBox="1"/>
          <p:nvPr/>
        </p:nvSpPr>
        <p:spPr>
          <a:xfrm>
            <a:off x="1716434" y="4727843"/>
            <a:ext cx="785790" cy="415498"/>
          </a:xfrm>
          <a:prstGeom prst="rect">
            <a:avLst/>
          </a:prstGeom>
          <a:noFill/>
        </p:spPr>
        <p:txBody>
          <a:bodyPr wrap="square" rtlCol="0">
            <a:spAutoFit/>
          </a:bodyPr>
          <a:lstStyle/>
          <a:p>
            <a:pPr algn="ctr"/>
            <a:r>
              <a:rPr lang="en-US" altLang="ko-KR" sz="2100" b="1" dirty="0">
                <a:solidFill>
                  <a:schemeClr val="accent4"/>
                </a:solidFill>
                <a:cs typeface="Arial" pitchFamily="34" charset="0"/>
              </a:rPr>
              <a:t>2022</a:t>
            </a:r>
            <a:endParaRPr lang="ko-KR" altLang="en-US" sz="2100" b="1" dirty="0">
              <a:solidFill>
                <a:schemeClr val="accent4"/>
              </a:solidFill>
              <a:cs typeface="Arial" pitchFamily="34" charset="0"/>
            </a:endParaRPr>
          </a:p>
        </p:txBody>
      </p:sp>
      <p:sp>
        <p:nvSpPr>
          <p:cNvPr id="376" name="TextBox 375">
            <a:extLst>
              <a:ext uri="{FF2B5EF4-FFF2-40B4-BE49-F238E27FC236}">
                <a16:creationId xmlns:a16="http://schemas.microsoft.com/office/drawing/2014/main" id="{15839F0E-2A9C-4C1E-A94C-27547AB86372}"/>
              </a:ext>
            </a:extLst>
          </p:cNvPr>
          <p:cNvSpPr txBox="1"/>
          <p:nvPr/>
        </p:nvSpPr>
        <p:spPr>
          <a:xfrm>
            <a:off x="388572" y="4331927"/>
            <a:ext cx="1904612" cy="646331"/>
          </a:xfrm>
          <a:prstGeom prst="rect">
            <a:avLst/>
          </a:prstGeom>
          <a:noFill/>
        </p:spPr>
        <p:txBody>
          <a:bodyPr wrap="square" rtlCol="0">
            <a:spAutoFit/>
          </a:bodyPr>
          <a:lstStyle/>
          <a:p>
            <a:r>
              <a:rPr lang="en-US" altLang="ko-KR" sz="900" dirty="0">
                <a:cs typeface="Arial" pitchFamily="34" charset="0"/>
              </a:rPr>
              <a:t>Pilot testing</a:t>
            </a:r>
          </a:p>
          <a:p>
            <a:r>
              <a:rPr lang="en-US" altLang="ko-KR" sz="900" dirty="0">
                <a:cs typeface="Arial" pitchFamily="34" charset="0"/>
              </a:rPr>
              <a:t>Investigation iterations</a:t>
            </a:r>
          </a:p>
          <a:p>
            <a:r>
              <a:rPr lang="en-US" altLang="ko-KR" sz="900" dirty="0">
                <a:cs typeface="Arial" pitchFamily="34" charset="0"/>
              </a:rPr>
              <a:t>Begin professional development</a:t>
            </a:r>
            <a:endParaRPr lang="ko-KR" altLang="en-US" sz="900" dirty="0">
              <a:cs typeface="Arial" pitchFamily="34" charset="0"/>
            </a:endParaRPr>
          </a:p>
          <a:p>
            <a:pPr algn="ctr"/>
            <a:r>
              <a:rPr lang="en-US" altLang="ko-KR" sz="900" dirty="0">
                <a:cs typeface="Arial" pitchFamily="34" charset="0"/>
              </a:rPr>
              <a:t>.   </a:t>
            </a:r>
            <a:endParaRPr lang="ko-KR" altLang="en-US" sz="900" dirty="0">
              <a:cs typeface="Arial" pitchFamily="34" charset="0"/>
            </a:endParaRPr>
          </a:p>
        </p:txBody>
      </p:sp>
      <p:sp>
        <p:nvSpPr>
          <p:cNvPr id="378" name="TextBox 377">
            <a:extLst>
              <a:ext uri="{FF2B5EF4-FFF2-40B4-BE49-F238E27FC236}">
                <a16:creationId xmlns:a16="http://schemas.microsoft.com/office/drawing/2014/main" id="{0D15C4B6-5A16-4736-BBFD-A469374C2114}"/>
              </a:ext>
            </a:extLst>
          </p:cNvPr>
          <p:cNvSpPr txBox="1"/>
          <p:nvPr/>
        </p:nvSpPr>
        <p:spPr>
          <a:xfrm>
            <a:off x="2449182" y="3301156"/>
            <a:ext cx="785790" cy="415498"/>
          </a:xfrm>
          <a:prstGeom prst="rect">
            <a:avLst/>
          </a:prstGeom>
          <a:noFill/>
        </p:spPr>
        <p:txBody>
          <a:bodyPr wrap="square" rtlCol="0">
            <a:spAutoFit/>
          </a:bodyPr>
          <a:lstStyle/>
          <a:p>
            <a:pPr algn="ctr"/>
            <a:r>
              <a:rPr lang="en-US" altLang="ko-KR" sz="2100" b="1" dirty="0">
                <a:solidFill>
                  <a:schemeClr val="accent2"/>
                </a:solidFill>
                <a:cs typeface="Arial" pitchFamily="34" charset="0"/>
              </a:rPr>
              <a:t>2020</a:t>
            </a:r>
            <a:endParaRPr lang="ko-KR" altLang="en-US" sz="2100" b="1" dirty="0">
              <a:solidFill>
                <a:schemeClr val="accent2"/>
              </a:solidFill>
              <a:cs typeface="Arial" pitchFamily="34" charset="0"/>
            </a:endParaRPr>
          </a:p>
        </p:txBody>
      </p:sp>
      <p:sp>
        <p:nvSpPr>
          <p:cNvPr id="379" name="TextBox 378">
            <a:extLst>
              <a:ext uri="{FF2B5EF4-FFF2-40B4-BE49-F238E27FC236}">
                <a16:creationId xmlns:a16="http://schemas.microsoft.com/office/drawing/2014/main" id="{71DA7654-90F7-4470-89C1-F034331B5D8B}"/>
              </a:ext>
            </a:extLst>
          </p:cNvPr>
          <p:cNvSpPr txBox="1"/>
          <p:nvPr/>
        </p:nvSpPr>
        <p:spPr>
          <a:xfrm>
            <a:off x="3058844" y="1494855"/>
            <a:ext cx="2884756" cy="646331"/>
          </a:xfrm>
          <a:prstGeom prst="rect">
            <a:avLst/>
          </a:prstGeom>
          <a:noFill/>
        </p:spPr>
        <p:txBody>
          <a:bodyPr wrap="square" rtlCol="0">
            <a:spAutoFit/>
          </a:bodyPr>
          <a:lstStyle/>
          <a:p>
            <a:r>
              <a:rPr lang="en-US" altLang="ko-KR" sz="900" dirty="0">
                <a:cs typeface="Arial" pitchFamily="34" charset="0"/>
              </a:rPr>
              <a:t>Begin development of support materials and website</a:t>
            </a:r>
          </a:p>
          <a:p>
            <a:r>
              <a:rPr lang="en-US" altLang="ko-KR" sz="900" dirty="0">
                <a:cs typeface="Arial" pitchFamily="34" charset="0"/>
              </a:rPr>
              <a:t>Coding and widget development</a:t>
            </a:r>
          </a:p>
          <a:p>
            <a:r>
              <a:rPr lang="en-US" altLang="ko-KR" sz="900" dirty="0">
                <a:cs typeface="Arial" pitchFamily="34" charset="0"/>
              </a:rPr>
              <a:t>User testing</a:t>
            </a:r>
          </a:p>
          <a:p>
            <a:r>
              <a:rPr lang="en-US" altLang="ko-KR" sz="900" dirty="0">
                <a:cs typeface="Arial" pitchFamily="34" charset="0"/>
              </a:rPr>
              <a:t>Investigation iterations</a:t>
            </a:r>
            <a:endParaRPr lang="ko-KR" altLang="en-US" sz="900" dirty="0">
              <a:cs typeface="Arial" pitchFamily="34" charset="0"/>
            </a:endParaRPr>
          </a:p>
        </p:txBody>
      </p:sp>
      <p:sp>
        <p:nvSpPr>
          <p:cNvPr id="381" name="TextBox 380">
            <a:extLst>
              <a:ext uri="{FF2B5EF4-FFF2-40B4-BE49-F238E27FC236}">
                <a16:creationId xmlns:a16="http://schemas.microsoft.com/office/drawing/2014/main" id="{33B3E92B-2985-4289-BBC7-10B3FBA93032}"/>
              </a:ext>
            </a:extLst>
          </p:cNvPr>
          <p:cNvSpPr txBox="1"/>
          <p:nvPr/>
        </p:nvSpPr>
        <p:spPr>
          <a:xfrm>
            <a:off x="661211" y="3045970"/>
            <a:ext cx="785790" cy="415498"/>
          </a:xfrm>
          <a:prstGeom prst="rect">
            <a:avLst/>
          </a:prstGeom>
          <a:noFill/>
        </p:spPr>
        <p:txBody>
          <a:bodyPr wrap="square" rtlCol="0">
            <a:spAutoFit/>
          </a:bodyPr>
          <a:lstStyle/>
          <a:p>
            <a:pPr algn="ctr"/>
            <a:r>
              <a:rPr lang="en-US" altLang="ko-KR" sz="2100" b="1" dirty="0">
                <a:solidFill>
                  <a:schemeClr val="accent1"/>
                </a:solidFill>
                <a:cs typeface="Arial" pitchFamily="34" charset="0"/>
              </a:rPr>
              <a:t>2019</a:t>
            </a:r>
            <a:endParaRPr lang="ko-KR" altLang="en-US" sz="2100" b="1" dirty="0">
              <a:solidFill>
                <a:schemeClr val="accent1"/>
              </a:solidFill>
              <a:cs typeface="Arial" pitchFamily="34" charset="0"/>
            </a:endParaRPr>
          </a:p>
        </p:txBody>
      </p:sp>
      <p:sp>
        <p:nvSpPr>
          <p:cNvPr id="382" name="TextBox 381">
            <a:extLst>
              <a:ext uri="{FF2B5EF4-FFF2-40B4-BE49-F238E27FC236}">
                <a16:creationId xmlns:a16="http://schemas.microsoft.com/office/drawing/2014/main" id="{A7C097C9-24CD-45C7-AD55-0E682E434C98}"/>
              </a:ext>
            </a:extLst>
          </p:cNvPr>
          <p:cNvSpPr txBox="1"/>
          <p:nvPr/>
        </p:nvSpPr>
        <p:spPr>
          <a:xfrm>
            <a:off x="348068" y="1475999"/>
            <a:ext cx="2101114" cy="507831"/>
          </a:xfrm>
          <a:prstGeom prst="rect">
            <a:avLst/>
          </a:prstGeom>
          <a:noFill/>
        </p:spPr>
        <p:txBody>
          <a:bodyPr wrap="square" rtlCol="0">
            <a:spAutoFit/>
          </a:bodyPr>
          <a:lstStyle/>
          <a:p>
            <a:r>
              <a:rPr lang="en-US" altLang="ko-KR" sz="900" dirty="0">
                <a:cs typeface="Arial" pitchFamily="34" charset="0"/>
              </a:rPr>
              <a:t>Complete writing first drafts of  investigations </a:t>
            </a:r>
          </a:p>
          <a:p>
            <a:r>
              <a:rPr lang="en-US" altLang="ko-KR" sz="900" dirty="0">
                <a:cs typeface="Arial" pitchFamily="34" charset="0"/>
              </a:rPr>
              <a:t>Begin coding and widget development</a:t>
            </a:r>
          </a:p>
        </p:txBody>
      </p:sp>
      <p:sp>
        <p:nvSpPr>
          <p:cNvPr id="368" name="Oval 4">
            <a:extLst>
              <a:ext uri="{FF2B5EF4-FFF2-40B4-BE49-F238E27FC236}">
                <a16:creationId xmlns:a16="http://schemas.microsoft.com/office/drawing/2014/main" id="{6A83FE31-DFE9-412B-B326-72AD6F6B127B}"/>
              </a:ext>
            </a:extLst>
          </p:cNvPr>
          <p:cNvSpPr/>
          <p:nvPr/>
        </p:nvSpPr>
        <p:spPr>
          <a:xfrm>
            <a:off x="7728645" y="3433165"/>
            <a:ext cx="937805" cy="1491588"/>
          </a:xfrm>
          <a:custGeom>
            <a:avLst/>
            <a:gdLst/>
            <a:ahLst/>
            <a:cxnLst/>
            <a:rect l="l" t="t" r="r" b="b"/>
            <a:pathLst>
              <a:path w="898090" h="1428422">
                <a:moveTo>
                  <a:pt x="449216" y="94631"/>
                </a:moveTo>
                <a:cubicBezTo>
                  <a:pt x="253684" y="94631"/>
                  <a:pt x="95174" y="253159"/>
                  <a:pt x="95174" y="448713"/>
                </a:cubicBezTo>
                <a:cubicBezTo>
                  <a:pt x="95174" y="644267"/>
                  <a:pt x="253684" y="802795"/>
                  <a:pt x="449216" y="802795"/>
                </a:cubicBezTo>
                <a:cubicBezTo>
                  <a:pt x="644748" y="802795"/>
                  <a:pt x="803258" y="644267"/>
                  <a:pt x="803258" y="448713"/>
                </a:cubicBezTo>
                <a:cubicBezTo>
                  <a:pt x="803258" y="253159"/>
                  <a:pt x="644748" y="94631"/>
                  <a:pt x="449216" y="94631"/>
                </a:cubicBezTo>
                <a:close/>
                <a:moveTo>
                  <a:pt x="450538" y="0"/>
                </a:moveTo>
                <a:cubicBezTo>
                  <a:pt x="568723" y="1"/>
                  <a:pt x="686907" y="45086"/>
                  <a:pt x="777080" y="135258"/>
                </a:cubicBezTo>
                <a:cubicBezTo>
                  <a:pt x="957424" y="315603"/>
                  <a:pt x="918245" y="575926"/>
                  <a:pt x="777080" y="788342"/>
                </a:cubicBezTo>
                <a:cubicBezTo>
                  <a:pt x="629152" y="1010934"/>
                  <a:pt x="568618" y="1140847"/>
                  <a:pt x="450539" y="1428422"/>
                </a:cubicBezTo>
                <a:cubicBezTo>
                  <a:pt x="310500" y="1123277"/>
                  <a:pt x="280710" y="1028502"/>
                  <a:pt x="123997" y="788342"/>
                </a:cubicBezTo>
                <a:cubicBezTo>
                  <a:pt x="-25604" y="572861"/>
                  <a:pt x="-56348" y="315602"/>
                  <a:pt x="123996" y="135258"/>
                </a:cubicBezTo>
                <a:cubicBezTo>
                  <a:pt x="214168" y="45086"/>
                  <a:pt x="332353" y="1"/>
                  <a:pt x="450538" y="0"/>
                </a:cubicBezTo>
                <a:close/>
              </a:path>
            </a:pathLst>
          </a:custGeom>
          <a:solidFill>
            <a:schemeClr val="accent5"/>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371" name="Oval 4">
            <a:extLst>
              <a:ext uri="{FF2B5EF4-FFF2-40B4-BE49-F238E27FC236}">
                <a16:creationId xmlns:a16="http://schemas.microsoft.com/office/drawing/2014/main" id="{C2207890-93FC-4EEF-82C2-EE606CA982FD}"/>
              </a:ext>
            </a:extLst>
          </p:cNvPr>
          <p:cNvSpPr/>
          <p:nvPr/>
        </p:nvSpPr>
        <p:spPr>
          <a:xfrm>
            <a:off x="4241019" y="2269126"/>
            <a:ext cx="763011" cy="1213578"/>
          </a:xfrm>
          <a:custGeom>
            <a:avLst/>
            <a:gdLst/>
            <a:ahLst/>
            <a:cxnLst/>
            <a:rect l="l" t="t" r="r" b="b"/>
            <a:pathLst>
              <a:path w="730699" h="1162185">
                <a:moveTo>
                  <a:pt x="365489" y="76993"/>
                </a:moveTo>
                <a:cubicBezTo>
                  <a:pt x="206401" y="76993"/>
                  <a:pt x="77435" y="205973"/>
                  <a:pt x="77435" y="365079"/>
                </a:cubicBezTo>
                <a:cubicBezTo>
                  <a:pt x="77435" y="524185"/>
                  <a:pt x="206401" y="653165"/>
                  <a:pt x="365489" y="653165"/>
                </a:cubicBezTo>
                <a:cubicBezTo>
                  <a:pt x="524577" y="653165"/>
                  <a:pt x="653543" y="524185"/>
                  <a:pt x="653543" y="365079"/>
                </a:cubicBezTo>
                <a:cubicBezTo>
                  <a:pt x="653543" y="205973"/>
                  <a:pt x="524577" y="76993"/>
                  <a:pt x="365489" y="76993"/>
                </a:cubicBezTo>
                <a:close/>
                <a:moveTo>
                  <a:pt x="366564" y="0"/>
                </a:moveTo>
                <a:cubicBezTo>
                  <a:pt x="462721" y="0"/>
                  <a:pt x="558878" y="36683"/>
                  <a:pt x="632244" y="110048"/>
                </a:cubicBezTo>
                <a:cubicBezTo>
                  <a:pt x="778974" y="256779"/>
                  <a:pt x="747097" y="468582"/>
                  <a:pt x="632244" y="641407"/>
                </a:cubicBezTo>
                <a:cubicBezTo>
                  <a:pt x="511887" y="822511"/>
                  <a:pt x="462636" y="928209"/>
                  <a:pt x="366565" y="1162185"/>
                </a:cubicBezTo>
                <a:cubicBezTo>
                  <a:pt x="252627" y="913915"/>
                  <a:pt x="228389" y="836805"/>
                  <a:pt x="100885" y="641406"/>
                </a:cubicBezTo>
                <a:cubicBezTo>
                  <a:pt x="-20832" y="466088"/>
                  <a:pt x="-45846" y="256778"/>
                  <a:pt x="100885" y="110048"/>
                </a:cubicBezTo>
                <a:cubicBezTo>
                  <a:pt x="174250" y="36683"/>
                  <a:pt x="270407" y="0"/>
                  <a:pt x="366564" y="0"/>
                </a:cubicBezTo>
                <a:close/>
              </a:path>
            </a:pathLst>
          </a:custGeom>
          <a:solidFill>
            <a:schemeClr val="accent3"/>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374" name="Oval 4">
            <a:extLst>
              <a:ext uri="{FF2B5EF4-FFF2-40B4-BE49-F238E27FC236}">
                <a16:creationId xmlns:a16="http://schemas.microsoft.com/office/drawing/2014/main" id="{AAC3FC90-A64F-419F-B8E5-4368639229CF}"/>
              </a:ext>
            </a:extLst>
          </p:cNvPr>
          <p:cNvSpPr/>
          <p:nvPr/>
        </p:nvSpPr>
        <p:spPr>
          <a:xfrm>
            <a:off x="1769803" y="3544253"/>
            <a:ext cx="742361" cy="1180734"/>
          </a:xfrm>
          <a:custGeom>
            <a:avLst/>
            <a:gdLst/>
            <a:ahLst/>
            <a:cxnLst/>
            <a:rect l="l" t="t" r="r" b="b"/>
            <a:pathLst>
              <a:path w="710924" h="1130732">
                <a:moveTo>
                  <a:pt x="355597" y="74909"/>
                </a:moveTo>
                <a:cubicBezTo>
                  <a:pt x="200815" y="74909"/>
                  <a:pt x="75339" y="200399"/>
                  <a:pt x="75339" y="355199"/>
                </a:cubicBezTo>
                <a:cubicBezTo>
                  <a:pt x="75339" y="509999"/>
                  <a:pt x="200815" y="635489"/>
                  <a:pt x="355597" y="635489"/>
                </a:cubicBezTo>
                <a:cubicBezTo>
                  <a:pt x="510379" y="635489"/>
                  <a:pt x="635855" y="509999"/>
                  <a:pt x="635855" y="355199"/>
                </a:cubicBezTo>
                <a:cubicBezTo>
                  <a:pt x="635855" y="200399"/>
                  <a:pt x="510379" y="74909"/>
                  <a:pt x="355597" y="74909"/>
                </a:cubicBezTo>
                <a:close/>
                <a:moveTo>
                  <a:pt x="356644" y="0"/>
                </a:moveTo>
                <a:cubicBezTo>
                  <a:pt x="450198" y="0"/>
                  <a:pt x="543753" y="35690"/>
                  <a:pt x="615133" y="107070"/>
                </a:cubicBezTo>
                <a:cubicBezTo>
                  <a:pt x="757893" y="249830"/>
                  <a:pt x="726879" y="455901"/>
                  <a:pt x="615133" y="624048"/>
                </a:cubicBezTo>
                <a:cubicBezTo>
                  <a:pt x="498034" y="800250"/>
                  <a:pt x="450115" y="903089"/>
                  <a:pt x="356644" y="1130732"/>
                </a:cubicBezTo>
                <a:cubicBezTo>
                  <a:pt x="245790" y="889181"/>
                  <a:pt x="222208" y="814158"/>
                  <a:pt x="98155" y="624047"/>
                </a:cubicBezTo>
                <a:cubicBezTo>
                  <a:pt x="-20268" y="453474"/>
                  <a:pt x="-44605" y="249829"/>
                  <a:pt x="98155" y="107070"/>
                </a:cubicBezTo>
                <a:cubicBezTo>
                  <a:pt x="169534" y="35690"/>
                  <a:pt x="263089" y="0"/>
                  <a:pt x="356644" y="0"/>
                </a:cubicBezTo>
                <a:close/>
              </a:path>
            </a:pathLst>
          </a:custGeom>
          <a:solidFill>
            <a:schemeClr val="accent4"/>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377" name="Oval 4">
            <a:extLst>
              <a:ext uri="{FF2B5EF4-FFF2-40B4-BE49-F238E27FC236}">
                <a16:creationId xmlns:a16="http://schemas.microsoft.com/office/drawing/2014/main" id="{08FFA636-D36A-4E97-BB8E-5CBC6083801F}"/>
              </a:ext>
            </a:extLst>
          </p:cNvPr>
          <p:cNvSpPr/>
          <p:nvPr/>
        </p:nvSpPr>
        <p:spPr>
          <a:xfrm>
            <a:off x="2456275" y="1995119"/>
            <a:ext cx="669347" cy="1064605"/>
          </a:xfrm>
          <a:custGeom>
            <a:avLst/>
            <a:gdLst/>
            <a:ahLst/>
            <a:cxnLst/>
            <a:rect l="l" t="t" r="r" b="b"/>
            <a:pathLst>
              <a:path w="641001" h="1019521">
                <a:moveTo>
                  <a:pt x="320623" y="67542"/>
                </a:moveTo>
                <a:cubicBezTo>
                  <a:pt x="181064" y="67542"/>
                  <a:pt x="67929" y="180689"/>
                  <a:pt x="67929" y="320264"/>
                </a:cubicBezTo>
                <a:cubicBezTo>
                  <a:pt x="67929" y="459839"/>
                  <a:pt x="181064" y="572986"/>
                  <a:pt x="320623" y="572986"/>
                </a:cubicBezTo>
                <a:cubicBezTo>
                  <a:pt x="460182" y="572986"/>
                  <a:pt x="573317" y="459839"/>
                  <a:pt x="573317" y="320264"/>
                </a:cubicBezTo>
                <a:cubicBezTo>
                  <a:pt x="573317" y="180689"/>
                  <a:pt x="460182" y="67542"/>
                  <a:pt x="320623" y="67542"/>
                </a:cubicBezTo>
                <a:close/>
                <a:moveTo>
                  <a:pt x="321566" y="0"/>
                </a:moveTo>
                <a:cubicBezTo>
                  <a:pt x="405920" y="0"/>
                  <a:pt x="490273" y="32180"/>
                  <a:pt x="554632" y="96539"/>
                </a:cubicBezTo>
                <a:cubicBezTo>
                  <a:pt x="683351" y="225258"/>
                  <a:pt x="655387" y="411061"/>
                  <a:pt x="554632" y="562671"/>
                </a:cubicBezTo>
                <a:cubicBezTo>
                  <a:pt x="449051" y="721543"/>
                  <a:pt x="405845" y="814267"/>
                  <a:pt x="321567" y="1019521"/>
                </a:cubicBezTo>
                <a:cubicBezTo>
                  <a:pt x="221616" y="801727"/>
                  <a:pt x="200353" y="734083"/>
                  <a:pt x="88501" y="562670"/>
                </a:cubicBezTo>
                <a:cubicBezTo>
                  <a:pt x="-18275" y="408873"/>
                  <a:pt x="-40218" y="225258"/>
                  <a:pt x="88501" y="96539"/>
                </a:cubicBezTo>
                <a:cubicBezTo>
                  <a:pt x="152860" y="32180"/>
                  <a:pt x="237213" y="0"/>
                  <a:pt x="321566" y="0"/>
                </a:cubicBezTo>
                <a:close/>
              </a:path>
            </a:pathLst>
          </a:custGeom>
          <a:solidFill>
            <a:schemeClr val="accent2"/>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380" name="Oval 4">
            <a:extLst>
              <a:ext uri="{FF2B5EF4-FFF2-40B4-BE49-F238E27FC236}">
                <a16:creationId xmlns:a16="http://schemas.microsoft.com/office/drawing/2014/main" id="{B887A1DA-9B28-4404-9E7C-C9EBD58D7A38}"/>
              </a:ext>
            </a:extLst>
          </p:cNvPr>
          <p:cNvSpPr/>
          <p:nvPr/>
        </p:nvSpPr>
        <p:spPr>
          <a:xfrm>
            <a:off x="805425" y="2082137"/>
            <a:ext cx="535453" cy="851644"/>
          </a:xfrm>
          <a:custGeom>
            <a:avLst/>
            <a:gdLst/>
            <a:ahLst/>
            <a:cxnLst/>
            <a:rect l="l" t="t" r="r" b="b"/>
            <a:pathLst>
              <a:path w="512777" h="815578">
                <a:moveTo>
                  <a:pt x="256487" y="54031"/>
                </a:moveTo>
                <a:cubicBezTo>
                  <a:pt x="144845" y="54031"/>
                  <a:pt x="54341" y="144545"/>
                  <a:pt x="54341" y="256199"/>
                </a:cubicBezTo>
                <a:cubicBezTo>
                  <a:pt x="54341" y="367853"/>
                  <a:pt x="144845" y="458367"/>
                  <a:pt x="256487" y="458367"/>
                </a:cubicBezTo>
                <a:cubicBezTo>
                  <a:pt x="368129" y="458367"/>
                  <a:pt x="458633" y="367853"/>
                  <a:pt x="458633" y="256199"/>
                </a:cubicBezTo>
                <a:cubicBezTo>
                  <a:pt x="458633" y="144545"/>
                  <a:pt x="368129" y="54031"/>
                  <a:pt x="256487" y="54031"/>
                </a:cubicBezTo>
                <a:close/>
                <a:moveTo>
                  <a:pt x="257241" y="0"/>
                </a:moveTo>
                <a:cubicBezTo>
                  <a:pt x="324720" y="0"/>
                  <a:pt x="392199" y="25743"/>
                  <a:pt x="443685" y="77228"/>
                </a:cubicBezTo>
                <a:cubicBezTo>
                  <a:pt x="546655" y="180198"/>
                  <a:pt x="524285" y="328833"/>
                  <a:pt x="443685" y="450115"/>
                </a:cubicBezTo>
                <a:cubicBezTo>
                  <a:pt x="359223" y="577207"/>
                  <a:pt x="324660" y="651383"/>
                  <a:pt x="257241" y="815578"/>
                </a:cubicBezTo>
                <a:cubicBezTo>
                  <a:pt x="177284" y="641351"/>
                  <a:pt x="160275" y="587238"/>
                  <a:pt x="70797" y="450115"/>
                </a:cubicBezTo>
                <a:cubicBezTo>
                  <a:pt x="-14619" y="327083"/>
                  <a:pt x="-32173" y="180198"/>
                  <a:pt x="70797" y="77228"/>
                </a:cubicBezTo>
                <a:cubicBezTo>
                  <a:pt x="122282" y="25743"/>
                  <a:pt x="189762" y="0"/>
                  <a:pt x="257241" y="0"/>
                </a:cubicBezTo>
                <a:close/>
              </a:path>
            </a:pathLst>
          </a:custGeom>
          <a:solidFill>
            <a:schemeClr val="accent1"/>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383" name="Rectangle 36">
            <a:extLst>
              <a:ext uri="{FF2B5EF4-FFF2-40B4-BE49-F238E27FC236}">
                <a16:creationId xmlns:a16="http://schemas.microsoft.com/office/drawing/2014/main" id="{932C13B7-7B47-441D-894F-1884CB221151}"/>
              </a:ext>
            </a:extLst>
          </p:cNvPr>
          <p:cNvSpPr/>
          <p:nvPr/>
        </p:nvSpPr>
        <p:spPr>
          <a:xfrm>
            <a:off x="988419" y="2278750"/>
            <a:ext cx="169668" cy="141830"/>
          </a:xfrm>
          <a:custGeom>
            <a:avLst/>
            <a:gdLst/>
            <a:ahLst/>
            <a:cxnLst/>
            <a:rect l="l" t="t" r="r" b="b"/>
            <a:pathLst>
              <a:path w="3186824" h="2663936">
                <a:moveTo>
                  <a:pt x="2624444" y="2376100"/>
                </a:moveTo>
                <a:lnTo>
                  <a:pt x="2624444" y="2520100"/>
                </a:lnTo>
                <a:lnTo>
                  <a:pt x="2952463" y="2520100"/>
                </a:lnTo>
                <a:lnTo>
                  <a:pt x="2952463" y="2376100"/>
                </a:lnTo>
                <a:close/>
                <a:moveTo>
                  <a:pt x="210911" y="2376100"/>
                </a:moveTo>
                <a:lnTo>
                  <a:pt x="210911" y="2520100"/>
                </a:lnTo>
                <a:lnTo>
                  <a:pt x="538930" y="2520100"/>
                </a:lnTo>
                <a:lnTo>
                  <a:pt x="538930" y="2376100"/>
                </a:lnTo>
                <a:close/>
                <a:moveTo>
                  <a:pt x="2624444" y="2095269"/>
                </a:moveTo>
                <a:lnTo>
                  <a:pt x="2624444" y="2239269"/>
                </a:lnTo>
                <a:lnTo>
                  <a:pt x="2952463" y="2239269"/>
                </a:lnTo>
                <a:lnTo>
                  <a:pt x="2952463" y="2095269"/>
                </a:lnTo>
                <a:close/>
                <a:moveTo>
                  <a:pt x="210911" y="2095269"/>
                </a:moveTo>
                <a:lnTo>
                  <a:pt x="210911" y="2239269"/>
                </a:lnTo>
                <a:lnTo>
                  <a:pt x="538930" y="2239269"/>
                </a:lnTo>
                <a:lnTo>
                  <a:pt x="538930" y="2095269"/>
                </a:lnTo>
                <a:close/>
                <a:moveTo>
                  <a:pt x="2624444" y="1814436"/>
                </a:moveTo>
                <a:lnTo>
                  <a:pt x="2624444" y="1958436"/>
                </a:lnTo>
                <a:lnTo>
                  <a:pt x="2952463" y="1958436"/>
                </a:lnTo>
                <a:lnTo>
                  <a:pt x="2952463" y="1814436"/>
                </a:lnTo>
                <a:close/>
                <a:moveTo>
                  <a:pt x="210911" y="1814436"/>
                </a:moveTo>
                <a:lnTo>
                  <a:pt x="210911" y="1958436"/>
                </a:lnTo>
                <a:lnTo>
                  <a:pt x="538930" y="1958436"/>
                </a:lnTo>
                <a:lnTo>
                  <a:pt x="538930" y="1814436"/>
                </a:lnTo>
                <a:close/>
                <a:moveTo>
                  <a:pt x="2624444" y="1533603"/>
                </a:moveTo>
                <a:lnTo>
                  <a:pt x="2624444" y="1677603"/>
                </a:lnTo>
                <a:lnTo>
                  <a:pt x="2952463" y="1677603"/>
                </a:lnTo>
                <a:lnTo>
                  <a:pt x="2952463" y="1533603"/>
                </a:lnTo>
                <a:close/>
                <a:moveTo>
                  <a:pt x="210911" y="1533603"/>
                </a:moveTo>
                <a:lnTo>
                  <a:pt x="210911" y="1677603"/>
                </a:lnTo>
                <a:lnTo>
                  <a:pt x="538930" y="1677603"/>
                </a:lnTo>
                <a:lnTo>
                  <a:pt x="538930" y="1533603"/>
                </a:lnTo>
                <a:close/>
                <a:moveTo>
                  <a:pt x="2624444" y="1252770"/>
                </a:moveTo>
                <a:lnTo>
                  <a:pt x="2624444" y="1396770"/>
                </a:lnTo>
                <a:lnTo>
                  <a:pt x="2952463" y="1396770"/>
                </a:lnTo>
                <a:lnTo>
                  <a:pt x="2952463" y="1252770"/>
                </a:lnTo>
                <a:close/>
                <a:moveTo>
                  <a:pt x="210911" y="1252770"/>
                </a:moveTo>
                <a:lnTo>
                  <a:pt x="210911" y="1396770"/>
                </a:lnTo>
                <a:lnTo>
                  <a:pt x="538930" y="1396770"/>
                </a:lnTo>
                <a:lnTo>
                  <a:pt x="538930" y="1252770"/>
                </a:lnTo>
                <a:close/>
                <a:moveTo>
                  <a:pt x="2624444" y="971937"/>
                </a:moveTo>
                <a:lnTo>
                  <a:pt x="2624444" y="1115937"/>
                </a:lnTo>
                <a:lnTo>
                  <a:pt x="2952463" y="1115937"/>
                </a:lnTo>
                <a:lnTo>
                  <a:pt x="2952463" y="971937"/>
                </a:lnTo>
                <a:close/>
                <a:moveTo>
                  <a:pt x="210911" y="971937"/>
                </a:moveTo>
                <a:lnTo>
                  <a:pt x="210911" y="1115937"/>
                </a:lnTo>
                <a:lnTo>
                  <a:pt x="538930" y="1115937"/>
                </a:lnTo>
                <a:lnTo>
                  <a:pt x="538930" y="971937"/>
                </a:lnTo>
                <a:close/>
                <a:moveTo>
                  <a:pt x="2624444" y="691104"/>
                </a:moveTo>
                <a:lnTo>
                  <a:pt x="2624444" y="835104"/>
                </a:lnTo>
                <a:lnTo>
                  <a:pt x="2952463" y="835104"/>
                </a:lnTo>
                <a:lnTo>
                  <a:pt x="2952463" y="691104"/>
                </a:lnTo>
                <a:close/>
                <a:moveTo>
                  <a:pt x="210911" y="691104"/>
                </a:moveTo>
                <a:lnTo>
                  <a:pt x="210911" y="835104"/>
                </a:lnTo>
                <a:lnTo>
                  <a:pt x="538930" y="835104"/>
                </a:lnTo>
                <a:lnTo>
                  <a:pt x="538930" y="691104"/>
                </a:lnTo>
                <a:close/>
                <a:moveTo>
                  <a:pt x="988006" y="552354"/>
                </a:moveTo>
                <a:lnTo>
                  <a:pt x="988006" y="2111583"/>
                </a:lnTo>
                <a:lnTo>
                  <a:pt x="2332169" y="1331969"/>
                </a:lnTo>
                <a:close/>
                <a:moveTo>
                  <a:pt x="2624444" y="410271"/>
                </a:moveTo>
                <a:lnTo>
                  <a:pt x="2624444" y="554271"/>
                </a:lnTo>
                <a:lnTo>
                  <a:pt x="2952463" y="554271"/>
                </a:lnTo>
                <a:lnTo>
                  <a:pt x="2952463" y="410271"/>
                </a:lnTo>
                <a:close/>
                <a:moveTo>
                  <a:pt x="210911" y="410271"/>
                </a:moveTo>
                <a:lnTo>
                  <a:pt x="210911" y="554271"/>
                </a:lnTo>
                <a:lnTo>
                  <a:pt x="538930" y="554271"/>
                </a:lnTo>
                <a:lnTo>
                  <a:pt x="538930" y="410271"/>
                </a:lnTo>
                <a:close/>
                <a:moveTo>
                  <a:pt x="2624444" y="129438"/>
                </a:moveTo>
                <a:lnTo>
                  <a:pt x="2624444" y="273438"/>
                </a:lnTo>
                <a:lnTo>
                  <a:pt x="2952463" y="273438"/>
                </a:lnTo>
                <a:lnTo>
                  <a:pt x="2952463" y="129438"/>
                </a:lnTo>
                <a:close/>
                <a:moveTo>
                  <a:pt x="210911" y="129438"/>
                </a:moveTo>
                <a:lnTo>
                  <a:pt x="210911" y="273438"/>
                </a:lnTo>
                <a:lnTo>
                  <a:pt x="538930" y="273438"/>
                </a:lnTo>
                <a:lnTo>
                  <a:pt x="538930" y="129438"/>
                </a:lnTo>
                <a:close/>
                <a:moveTo>
                  <a:pt x="0" y="0"/>
                </a:moveTo>
                <a:lnTo>
                  <a:pt x="3186824" y="0"/>
                </a:lnTo>
                <a:lnTo>
                  <a:pt x="3186824" y="2663936"/>
                </a:lnTo>
                <a:lnTo>
                  <a:pt x="0" y="2663936"/>
                </a:lnTo>
                <a:close/>
              </a:path>
            </a:pathLst>
          </a:custGeom>
          <a:solidFill>
            <a:schemeClr val="accent1"/>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384" name="Oval 21">
            <a:extLst>
              <a:ext uri="{FF2B5EF4-FFF2-40B4-BE49-F238E27FC236}">
                <a16:creationId xmlns:a16="http://schemas.microsoft.com/office/drawing/2014/main" id="{6AB58748-F558-4054-952C-6A54BF3A346B}"/>
              </a:ext>
            </a:extLst>
          </p:cNvPr>
          <p:cNvSpPr>
            <a:spLocks noChangeAspect="1"/>
          </p:cNvSpPr>
          <p:nvPr/>
        </p:nvSpPr>
        <p:spPr>
          <a:xfrm>
            <a:off x="7999027" y="3732018"/>
            <a:ext cx="358613" cy="361610"/>
          </a:xfrm>
          <a:custGeom>
            <a:avLst/>
            <a:gdLst/>
            <a:ahLst/>
            <a:cxnLst/>
            <a:rect l="l" t="t" r="r" b="b"/>
            <a:pathLst>
              <a:path w="1652142" h="1665940">
                <a:moveTo>
                  <a:pt x="898689" y="548008"/>
                </a:moveTo>
                <a:cubicBezTo>
                  <a:pt x="737950" y="504938"/>
                  <a:pt x="572731" y="600328"/>
                  <a:pt x="529661" y="761066"/>
                </a:cubicBezTo>
                <a:cubicBezTo>
                  <a:pt x="486591" y="921805"/>
                  <a:pt x="581980" y="1087025"/>
                  <a:pt x="742719" y="1130094"/>
                </a:cubicBezTo>
                <a:cubicBezTo>
                  <a:pt x="903458" y="1173164"/>
                  <a:pt x="1068677" y="1077775"/>
                  <a:pt x="1111747" y="917036"/>
                </a:cubicBezTo>
                <a:cubicBezTo>
                  <a:pt x="1154817" y="756297"/>
                  <a:pt x="1059428" y="591077"/>
                  <a:pt x="898689" y="548008"/>
                </a:cubicBezTo>
                <a:close/>
                <a:moveTo>
                  <a:pt x="952303" y="347916"/>
                </a:moveTo>
                <a:cubicBezTo>
                  <a:pt x="1223549" y="420596"/>
                  <a:pt x="1384519" y="699404"/>
                  <a:pt x="1311839" y="970650"/>
                </a:cubicBezTo>
                <a:cubicBezTo>
                  <a:pt x="1239159" y="1241896"/>
                  <a:pt x="960351" y="1402866"/>
                  <a:pt x="689105" y="1330186"/>
                </a:cubicBezTo>
                <a:cubicBezTo>
                  <a:pt x="417859" y="1257506"/>
                  <a:pt x="256889" y="978698"/>
                  <a:pt x="329569" y="707451"/>
                </a:cubicBezTo>
                <a:cubicBezTo>
                  <a:pt x="402249" y="436205"/>
                  <a:pt x="681057" y="275235"/>
                  <a:pt x="952303" y="347916"/>
                </a:cubicBezTo>
                <a:close/>
                <a:moveTo>
                  <a:pt x="971799" y="275155"/>
                </a:moveTo>
                <a:cubicBezTo>
                  <a:pt x="660368" y="191707"/>
                  <a:pt x="340256" y="376524"/>
                  <a:pt x="256808" y="687955"/>
                </a:cubicBezTo>
                <a:cubicBezTo>
                  <a:pt x="173361" y="999387"/>
                  <a:pt x="358178" y="1319499"/>
                  <a:pt x="669609" y="1402947"/>
                </a:cubicBezTo>
                <a:cubicBezTo>
                  <a:pt x="981040" y="1486395"/>
                  <a:pt x="1301152" y="1301577"/>
                  <a:pt x="1384600" y="990146"/>
                </a:cubicBezTo>
                <a:cubicBezTo>
                  <a:pt x="1468047" y="678715"/>
                  <a:pt x="1283230" y="358603"/>
                  <a:pt x="971799" y="275155"/>
                </a:cubicBezTo>
                <a:close/>
                <a:moveTo>
                  <a:pt x="1652142" y="394531"/>
                </a:moveTo>
                <a:lnTo>
                  <a:pt x="1649662" y="403784"/>
                </a:lnTo>
                <a:lnTo>
                  <a:pt x="1647140" y="399895"/>
                </a:lnTo>
                <a:close/>
                <a:moveTo>
                  <a:pt x="1158157" y="65026"/>
                </a:moveTo>
                <a:lnTo>
                  <a:pt x="1154679" y="271718"/>
                </a:lnTo>
                <a:lnTo>
                  <a:pt x="1148331" y="270017"/>
                </a:lnTo>
                <a:cubicBezTo>
                  <a:pt x="1200055" y="299127"/>
                  <a:pt x="1246804" y="334821"/>
                  <a:pt x="1286346" y="377149"/>
                </a:cubicBezTo>
                <a:lnTo>
                  <a:pt x="1470353" y="331395"/>
                </a:lnTo>
                <a:lnTo>
                  <a:pt x="1588305" y="553229"/>
                </a:lnTo>
                <a:lnTo>
                  <a:pt x="1457194" y="671432"/>
                </a:lnTo>
                <a:cubicBezTo>
                  <a:pt x="1473630" y="731297"/>
                  <a:pt x="1481376" y="793983"/>
                  <a:pt x="1478595" y="857704"/>
                </a:cubicBezTo>
                <a:lnTo>
                  <a:pt x="1642362" y="948616"/>
                </a:lnTo>
                <a:lnTo>
                  <a:pt x="1577335" y="1191298"/>
                </a:lnTo>
                <a:lnTo>
                  <a:pt x="1378614" y="1187955"/>
                </a:lnTo>
                <a:cubicBezTo>
                  <a:pt x="1353489" y="1229936"/>
                  <a:pt x="1323048" y="1267799"/>
                  <a:pt x="1288939" y="1301599"/>
                </a:cubicBezTo>
                <a:lnTo>
                  <a:pt x="1354201" y="1471932"/>
                </a:lnTo>
                <a:lnTo>
                  <a:pt x="1148396" y="1616039"/>
                </a:lnTo>
                <a:lnTo>
                  <a:pt x="992294" y="1480516"/>
                </a:lnTo>
                <a:lnTo>
                  <a:pt x="1011291" y="1467215"/>
                </a:lnTo>
                <a:cubicBezTo>
                  <a:pt x="951500" y="1486565"/>
                  <a:pt x="888271" y="1495869"/>
                  <a:pt x="823805" y="1495510"/>
                </a:cubicBezTo>
                <a:lnTo>
                  <a:pt x="729193" y="1665940"/>
                </a:lnTo>
                <a:lnTo>
                  <a:pt x="486511" y="1600914"/>
                </a:lnTo>
                <a:lnTo>
                  <a:pt x="489790" y="1406012"/>
                </a:lnTo>
                <a:cubicBezTo>
                  <a:pt x="438364" y="1376702"/>
                  <a:pt x="391917" y="1340859"/>
                  <a:pt x="352658" y="1298452"/>
                </a:cubicBezTo>
                <a:lnTo>
                  <a:pt x="355803" y="1305197"/>
                </a:lnTo>
                <a:lnTo>
                  <a:pt x="152856" y="1344512"/>
                </a:lnTo>
                <a:lnTo>
                  <a:pt x="46675" y="1116809"/>
                </a:lnTo>
                <a:lnTo>
                  <a:pt x="183929" y="1005520"/>
                </a:lnTo>
                <a:cubicBezTo>
                  <a:pt x="169279" y="951824"/>
                  <a:pt x="161626" y="895865"/>
                  <a:pt x="161615" y="838915"/>
                </a:cubicBezTo>
                <a:lnTo>
                  <a:pt x="0" y="749197"/>
                </a:lnTo>
                <a:lnTo>
                  <a:pt x="65026" y="506515"/>
                </a:lnTo>
                <a:lnTo>
                  <a:pt x="250227" y="509630"/>
                </a:lnTo>
                <a:cubicBezTo>
                  <a:pt x="275353" y="465291"/>
                  <a:pt x="305693" y="424864"/>
                  <a:pt x="340015" y="388679"/>
                </a:cubicBezTo>
                <a:lnTo>
                  <a:pt x="277984" y="197357"/>
                </a:lnTo>
                <a:lnTo>
                  <a:pt x="491050" y="64219"/>
                </a:lnTo>
                <a:lnTo>
                  <a:pt x="639843" y="207726"/>
                </a:lnTo>
                <a:lnTo>
                  <a:pt x="638348" y="208660"/>
                </a:lnTo>
                <a:cubicBezTo>
                  <a:pt x="696840" y="190256"/>
                  <a:pt x="758594" y="181748"/>
                  <a:pt x="821488" y="182440"/>
                </a:cubicBezTo>
                <a:lnTo>
                  <a:pt x="815140" y="180739"/>
                </a:lnTo>
                <a:lnTo>
                  <a:pt x="915476" y="0"/>
                </a:lnTo>
                <a:close/>
              </a:path>
            </a:pathLst>
          </a:custGeom>
          <a:solidFill>
            <a:schemeClr val="accent5"/>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385" name="Rounded Rectangle 27">
            <a:extLst>
              <a:ext uri="{FF2B5EF4-FFF2-40B4-BE49-F238E27FC236}">
                <a16:creationId xmlns:a16="http://schemas.microsoft.com/office/drawing/2014/main" id="{5B8EC154-9C29-4662-8C2E-73B27195E3CA}"/>
              </a:ext>
            </a:extLst>
          </p:cNvPr>
          <p:cNvSpPr/>
          <p:nvPr/>
        </p:nvSpPr>
        <p:spPr>
          <a:xfrm>
            <a:off x="4483408" y="2580784"/>
            <a:ext cx="277124" cy="212869"/>
          </a:xfrm>
          <a:custGeom>
            <a:avLst/>
            <a:gdLst/>
            <a:ahLst/>
            <a:cxnLst/>
            <a:rect l="l" t="t" r="r" b="b"/>
            <a:pathLst>
              <a:path w="3186824" h="2447912">
                <a:moveTo>
                  <a:pt x="1917737" y="1021643"/>
                </a:moveTo>
                <a:cubicBezTo>
                  <a:pt x="2188548" y="1021643"/>
                  <a:pt x="2408083" y="1241178"/>
                  <a:pt x="2408083" y="1511989"/>
                </a:cubicBezTo>
                <a:cubicBezTo>
                  <a:pt x="2408083" y="1782800"/>
                  <a:pt x="2188548" y="2002335"/>
                  <a:pt x="1917737" y="2002335"/>
                </a:cubicBezTo>
                <a:cubicBezTo>
                  <a:pt x="1646926" y="2002335"/>
                  <a:pt x="1427391" y="1782800"/>
                  <a:pt x="1427391" y="1511989"/>
                </a:cubicBezTo>
                <a:cubicBezTo>
                  <a:pt x="1427391" y="1241178"/>
                  <a:pt x="1646926" y="1021643"/>
                  <a:pt x="1917737" y="1021643"/>
                </a:cubicBezTo>
                <a:close/>
                <a:moveTo>
                  <a:pt x="1917737" y="827913"/>
                </a:moveTo>
                <a:cubicBezTo>
                  <a:pt x="1539932" y="827913"/>
                  <a:pt x="1233661" y="1134184"/>
                  <a:pt x="1233661" y="1511989"/>
                </a:cubicBezTo>
                <a:cubicBezTo>
                  <a:pt x="1233661" y="1889794"/>
                  <a:pt x="1539932" y="2196065"/>
                  <a:pt x="1917737" y="2196065"/>
                </a:cubicBezTo>
                <a:cubicBezTo>
                  <a:pt x="2295542" y="2196065"/>
                  <a:pt x="2601813" y="1889794"/>
                  <a:pt x="2601813" y="1511989"/>
                </a:cubicBezTo>
                <a:cubicBezTo>
                  <a:pt x="2601813" y="1134184"/>
                  <a:pt x="2295542" y="827913"/>
                  <a:pt x="1917737" y="827913"/>
                </a:cubicBezTo>
                <a:close/>
                <a:moveTo>
                  <a:pt x="1112286" y="675885"/>
                </a:moveTo>
                <a:lnTo>
                  <a:pt x="1112286" y="830188"/>
                </a:lnTo>
                <a:lnTo>
                  <a:pt x="1328310" y="830188"/>
                </a:lnTo>
                <a:lnTo>
                  <a:pt x="1328310" y="675885"/>
                </a:lnTo>
                <a:close/>
                <a:moveTo>
                  <a:pt x="2586084" y="626422"/>
                </a:moveTo>
                <a:lnTo>
                  <a:pt x="2586084" y="830188"/>
                </a:lnTo>
                <a:lnTo>
                  <a:pt x="3001340" y="830188"/>
                </a:lnTo>
                <a:lnTo>
                  <a:pt x="3001340" y="626422"/>
                </a:lnTo>
                <a:close/>
                <a:moveTo>
                  <a:pt x="1593701" y="108218"/>
                </a:moveTo>
                <a:lnTo>
                  <a:pt x="1593701" y="432905"/>
                </a:lnTo>
                <a:lnTo>
                  <a:pt x="2241773" y="432905"/>
                </a:lnTo>
                <a:lnTo>
                  <a:pt x="2241773" y="108218"/>
                </a:lnTo>
                <a:close/>
                <a:moveTo>
                  <a:pt x="1452512" y="0"/>
                </a:moveTo>
                <a:lnTo>
                  <a:pt x="2382963" y="0"/>
                </a:lnTo>
                <a:cubicBezTo>
                  <a:pt x="2433311" y="0"/>
                  <a:pt x="2474127" y="40816"/>
                  <a:pt x="2474127" y="91164"/>
                </a:cubicBezTo>
                <a:lnTo>
                  <a:pt x="2474127" y="432905"/>
                </a:lnTo>
                <a:lnTo>
                  <a:pt x="2933014" y="432905"/>
                </a:lnTo>
                <a:cubicBezTo>
                  <a:pt x="3073189" y="432905"/>
                  <a:pt x="3186824" y="546540"/>
                  <a:pt x="3186824" y="686715"/>
                </a:cubicBezTo>
                <a:lnTo>
                  <a:pt x="3186824" y="2194102"/>
                </a:lnTo>
                <a:cubicBezTo>
                  <a:pt x="3186824" y="2334277"/>
                  <a:pt x="3073189" y="2447912"/>
                  <a:pt x="2933014" y="2447912"/>
                </a:cubicBezTo>
                <a:lnTo>
                  <a:pt x="253810" y="2447912"/>
                </a:lnTo>
                <a:cubicBezTo>
                  <a:pt x="113635" y="2447912"/>
                  <a:pt x="0" y="2334277"/>
                  <a:pt x="0" y="2194102"/>
                </a:cubicBezTo>
                <a:lnTo>
                  <a:pt x="0" y="686715"/>
                </a:lnTo>
                <a:cubicBezTo>
                  <a:pt x="0" y="546540"/>
                  <a:pt x="113635" y="432905"/>
                  <a:pt x="253810" y="432905"/>
                </a:cubicBezTo>
                <a:lnTo>
                  <a:pt x="307082" y="432905"/>
                </a:lnTo>
                <a:lnTo>
                  <a:pt x="307082" y="313169"/>
                </a:lnTo>
                <a:cubicBezTo>
                  <a:pt x="307082" y="287995"/>
                  <a:pt x="327490" y="267587"/>
                  <a:pt x="352664" y="267587"/>
                </a:cubicBezTo>
                <a:lnTo>
                  <a:pt x="817888" y="267587"/>
                </a:lnTo>
                <a:cubicBezTo>
                  <a:pt x="843062" y="267587"/>
                  <a:pt x="863470" y="287995"/>
                  <a:pt x="863470" y="313169"/>
                </a:cubicBezTo>
                <a:lnTo>
                  <a:pt x="863470" y="432905"/>
                </a:lnTo>
                <a:lnTo>
                  <a:pt x="1361348" y="432905"/>
                </a:lnTo>
                <a:lnTo>
                  <a:pt x="1361348" y="91164"/>
                </a:lnTo>
                <a:cubicBezTo>
                  <a:pt x="1361348" y="40816"/>
                  <a:pt x="1402164" y="0"/>
                  <a:pt x="1452512" y="0"/>
                </a:cubicBezTo>
                <a:close/>
              </a:path>
            </a:pathLst>
          </a:custGeom>
          <a:solidFill>
            <a:schemeClr val="accent3"/>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386" name="Rectangle 9">
            <a:extLst>
              <a:ext uri="{FF2B5EF4-FFF2-40B4-BE49-F238E27FC236}">
                <a16:creationId xmlns:a16="http://schemas.microsoft.com/office/drawing/2014/main" id="{866B0FC2-592F-415F-9D1D-A62B2608D704}"/>
              </a:ext>
            </a:extLst>
          </p:cNvPr>
          <p:cNvSpPr/>
          <p:nvPr/>
        </p:nvSpPr>
        <p:spPr>
          <a:xfrm>
            <a:off x="1976812" y="3773412"/>
            <a:ext cx="265034" cy="24809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4"/>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
        <p:nvSpPr>
          <p:cNvPr id="387" name="Oval 7">
            <a:extLst>
              <a:ext uri="{FF2B5EF4-FFF2-40B4-BE49-F238E27FC236}">
                <a16:creationId xmlns:a16="http://schemas.microsoft.com/office/drawing/2014/main" id="{D7AB415B-6458-440B-9160-7E69738C6512}"/>
              </a:ext>
            </a:extLst>
          </p:cNvPr>
          <p:cNvSpPr/>
          <p:nvPr/>
        </p:nvSpPr>
        <p:spPr>
          <a:xfrm>
            <a:off x="2639681" y="2218661"/>
            <a:ext cx="262007" cy="262007"/>
          </a:xfrm>
          <a:custGeom>
            <a:avLst/>
            <a:gdLst/>
            <a:ahLst/>
            <a:cxnLst/>
            <a:rect l="l" t="t" r="r" b="b"/>
            <a:pathLst>
              <a:path w="3240000" h="3240000">
                <a:moveTo>
                  <a:pt x="1415334" y="1947658"/>
                </a:moveTo>
                <a:lnTo>
                  <a:pt x="838053" y="2871852"/>
                </a:lnTo>
                <a:cubicBezTo>
                  <a:pt x="1312591" y="3168264"/>
                  <a:pt x="1913932" y="3170879"/>
                  <a:pt x="2391030" y="2878606"/>
                </a:cubicBezTo>
                <a:lnTo>
                  <a:pt x="1821709" y="1949263"/>
                </a:lnTo>
                <a:cubicBezTo>
                  <a:pt x="1763478" y="1986502"/>
                  <a:pt x="1694174" y="2007350"/>
                  <a:pt x="1620000" y="2007350"/>
                </a:cubicBezTo>
                <a:cubicBezTo>
                  <a:pt x="1544621" y="2007350"/>
                  <a:pt x="1474270" y="1985818"/>
                  <a:pt x="1415334" y="1947658"/>
                </a:cubicBezTo>
                <a:close/>
                <a:moveTo>
                  <a:pt x="1620001" y="1350973"/>
                </a:moveTo>
                <a:cubicBezTo>
                  <a:pt x="1471421" y="1350973"/>
                  <a:pt x="1350973" y="1471421"/>
                  <a:pt x="1350973" y="1620001"/>
                </a:cubicBezTo>
                <a:cubicBezTo>
                  <a:pt x="1350973" y="1768581"/>
                  <a:pt x="1471421" y="1889029"/>
                  <a:pt x="1620001" y="1889029"/>
                </a:cubicBezTo>
                <a:cubicBezTo>
                  <a:pt x="1768581" y="1889029"/>
                  <a:pt x="1889029" y="1768581"/>
                  <a:pt x="1889029" y="1620001"/>
                </a:cubicBezTo>
                <a:cubicBezTo>
                  <a:pt x="1889029" y="1471421"/>
                  <a:pt x="1768581" y="1350973"/>
                  <a:pt x="1620001" y="1350973"/>
                </a:cubicBezTo>
                <a:close/>
                <a:moveTo>
                  <a:pt x="2324470" y="322965"/>
                </a:moveTo>
                <a:lnTo>
                  <a:pt x="1804044" y="1281148"/>
                </a:lnTo>
                <a:cubicBezTo>
                  <a:pt x="1925507" y="1345192"/>
                  <a:pt x="2007350" y="1473038"/>
                  <a:pt x="2007350" y="1620000"/>
                </a:cubicBezTo>
                <a:lnTo>
                  <a:pt x="2005998" y="1633413"/>
                </a:lnTo>
                <a:lnTo>
                  <a:pt x="3095109" y="1671260"/>
                </a:lnTo>
                <a:cubicBezTo>
                  <a:pt x="3114541" y="1112092"/>
                  <a:pt x="2816135" y="590008"/>
                  <a:pt x="2324470" y="322965"/>
                </a:cubicBezTo>
                <a:close/>
                <a:moveTo>
                  <a:pt x="926838" y="316888"/>
                </a:moveTo>
                <a:cubicBezTo>
                  <a:pt x="432869" y="579644"/>
                  <a:pt x="129933" y="1099113"/>
                  <a:pt x="144500" y="1658429"/>
                </a:cubicBezTo>
                <a:lnTo>
                  <a:pt x="1233664" y="1630062"/>
                </a:lnTo>
                <a:cubicBezTo>
                  <a:pt x="1232693" y="1626734"/>
                  <a:pt x="1232650" y="1623372"/>
                  <a:pt x="1232650" y="1620000"/>
                </a:cubicBezTo>
                <a:cubicBezTo>
                  <a:pt x="1232650" y="1471836"/>
                  <a:pt x="1315838" y="1343102"/>
                  <a:pt x="1438904" y="1279548"/>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2"/>
          </a:solidFill>
          <a:ln w="6350">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100">
              <a:solidFill>
                <a:schemeClr val="tx1">
                  <a:lumMod val="65000"/>
                  <a:lumOff val="35000"/>
                </a:schemeClr>
              </a:solidFill>
            </a:endParaRPr>
          </a:p>
        </p:txBody>
      </p:sp>
    </p:spTree>
    <p:extLst>
      <p:ext uri="{BB962C8B-B14F-4D97-AF65-F5344CB8AC3E}">
        <p14:creationId xmlns:p14="http://schemas.microsoft.com/office/powerpoint/2010/main" val="4888874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p:cNvSpPr txBox="1"/>
          <p:nvPr/>
        </p:nvSpPr>
        <p:spPr>
          <a:xfrm>
            <a:off x="6553200" y="5029200"/>
            <a:ext cx="22098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pic>
        <p:nvPicPr>
          <p:cNvPr id="3" name="Picture 2">
            <a:extLst>
              <a:ext uri="{FF2B5EF4-FFF2-40B4-BE49-F238E27FC236}">
                <a16:creationId xmlns:a16="http://schemas.microsoft.com/office/drawing/2014/main" id="{6F2B76AB-91E7-9A44-8CEC-066F8C7AFA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886"/>
            <a:ext cx="9144000" cy="6858000"/>
          </a:xfrm>
          <a:prstGeom prst="rect">
            <a:avLst/>
          </a:prstGeom>
        </p:spPr>
      </p:pic>
      <p:sp>
        <p:nvSpPr>
          <p:cNvPr id="5" name="Rectangle 4">
            <a:extLst>
              <a:ext uri="{FF2B5EF4-FFF2-40B4-BE49-F238E27FC236}">
                <a16:creationId xmlns:a16="http://schemas.microsoft.com/office/drawing/2014/main" id="{50C4A75E-F9C1-5B42-9A1A-1CFE28C78C5A}"/>
              </a:ext>
            </a:extLst>
          </p:cNvPr>
          <p:cNvSpPr/>
          <p:nvPr/>
        </p:nvSpPr>
        <p:spPr>
          <a:xfrm>
            <a:off x="1346493" y="652709"/>
            <a:ext cx="6546057" cy="1815882"/>
          </a:xfrm>
          <a:prstGeom prst="rect">
            <a:avLst/>
          </a:prstGeom>
        </p:spPr>
        <p:txBody>
          <a:bodyPr wrap="square">
            <a:spAutoFit/>
          </a:bodyPr>
          <a:lstStyle/>
          <a:p>
            <a:r>
              <a:rPr lang="en-US" sz="2800" dirty="0"/>
              <a:t>As we continue construction, please contact us with your ideas and questions: </a:t>
            </a:r>
          </a:p>
          <a:p>
            <a:pPr algn="ctr"/>
            <a:r>
              <a:rPr lang="en-US" sz="2800" dirty="0">
                <a:hlinkClick r:id="rId3">
                  <a:extLst>
                    <a:ext uri="{A12FA001-AC4F-418D-AE19-62706E023703}">
                      <ahyp:hlinkClr xmlns:ahyp="http://schemas.microsoft.com/office/drawing/2018/hyperlinkcolor" val="tx"/>
                    </a:ext>
                  </a:extLst>
                </a:hlinkClick>
              </a:rPr>
              <a:t>education@lsst.org</a:t>
            </a:r>
            <a:endParaRPr lang="en-US" sz="2800" dirty="0"/>
          </a:p>
          <a:p>
            <a:pPr algn="ctr"/>
            <a:endParaRPr lang="en-US" sz="2800" dirty="0"/>
          </a:p>
        </p:txBody>
      </p:sp>
      <p:sp>
        <p:nvSpPr>
          <p:cNvPr id="6" name="Rectangle 5">
            <a:extLst>
              <a:ext uri="{FF2B5EF4-FFF2-40B4-BE49-F238E27FC236}">
                <a16:creationId xmlns:a16="http://schemas.microsoft.com/office/drawing/2014/main" id="{B055447B-DC5C-BD49-983C-4EBAEA1511CD}"/>
              </a:ext>
            </a:extLst>
          </p:cNvPr>
          <p:cNvSpPr/>
          <p:nvPr/>
        </p:nvSpPr>
        <p:spPr>
          <a:xfrm>
            <a:off x="3553131" y="2525639"/>
            <a:ext cx="2037737" cy="584775"/>
          </a:xfrm>
          <a:prstGeom prst="rect">
            <a:avLst/>
          </a:prstGeom>
        </p:spPr>
        <p:txBody>
          <a:bodyPr wrap="none">
            <a:spAutoFit/>
          </a:bodyPr>
          <a:lstStyle/>
          <a:p>
            <a:pPr algn="ctr"/>
            <a:r>
              <a:rPr lang="en-US" sz="3200" i="1" dirty="0"/>
              <a:t>Thank you!</a:t>
            </a:r>
          </a:p>
        </p:txBody>
      </p:sp>
      <p:sp>
        <p:nvSpPr>
          <p:cNvPr id="11" name="TextBox 10">
            <a:extLst>
              <a:ext uri="{FF2B5EF4-FFF2-40B4-BE49-F238E27FC236}">
                <a16:creationId xmlns:a16="http://schemas.microsoft.com/office/drawing/2014/main" id="{89C7F0D1-9B84-294B-9B20-69D700931B9C}"/>
              </a:ext>
            </a:extLst>
          </p:cNvPr>
          <p:cNvSpPr txBox="1"/>
          <p:nvPr/>
        </p:nvSpPr>
        <p:spPr>
          <a:xfrm>
            <a:off x="21771" y="6477000"/>
            <a:ext cx="1848776" cy="307777"/>
          </a:xfrm>
          <a:prstGeom prst="rect">
            <a:avLst/>
          </a:prstGeom>
          <a:solidFill>
            <a:schemeClr val="bg1">
              <a:lumMod val="85000"/>
            </a:schemeClr>
          </a:solidFill>
        </p:spPr>
        <p:txBody>
          <a:bodyPr wrap="none" rtlCol="0">
            <a:spAutoFit/>
          </a:bodyPr>
          <a:lstStyle/>
          <a:p>
            <a:r>
              <a:rPr lang="en-US" sz="1400" dirty="0">
                <a:latin typeface="+mj-lt"/>
              </a:rPr>
              <a:t>Photo: LSST/NSF/AURA</a:t>
            </a:r>
          </a:p>
        </p:txBody>
      </p:sp>
    </p:spTree>
    <p:extLst>
      <p:ext uri="{BB962C8B-B14F-4D97-AF65-F5344CB8AC3E}">
        <p14:creationId xmlns:p14="http://schemas.microsoft.com/office/powerpoint/2010/main" val="40098118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745455" y="163903"/>
            <a:ext cx="5653087" cy="557213"/>
          </a:xfrm>
        </p:spPr>
        <p:txBody>
          <a:bodyPr/>
          <a:lstStyle/>
          <a:p>
            <a:r>
              <a:rPr lang="en-US" sz="2800" dirty="0"/>
              <a:t>Goals of the LSST Education Team</a:t>
            </a:r>
          </a:p>
        </p:txBody>
      </p:sp>
      <p:sp>
        <p:nvSpPr>
          <p:cNvPr id="3" name="Text Placeholder 2"/>
          <p:cNvSpPr>
            <a:spLocks noGrp="1"/>
          </p:cNvSpPr>
          <p:nvPr>
            <p:ph type="body" idx="1"/>
          </p:nvPr>
        </p:nvSpPr>
        <p:spPr/>
        <p:txBody>
          <a:bodyPr/>
          <a:lstStyle/>
          <a:p>
            <a:pPr>
              <a:buFont typeface="Lucida Grande"/>
              <a:buChar char="-"/>
            </a:pPr>
            <a:r>
              <a:rPr lang="en-US" dirty="0"/>
              <a:t>Guidelines</a:t>
            </a:r>
          </a:p>
          <a:p>
            <a:pPr lvl="1"/>
            <a:r>
              <a:rPr lang="en-US" sz="2200" dirty="0"/>
              <a:t>Delete notes and save this template as your presentation</a:t>
            </a:r>
          </a:p>
          <a:p>
            <a:pPr lvl="2"/>
            <a:r>
              <a:rPr lang="en-US" sz="2000" dirty="0"/>
              <a:t>No drop shadows</a:t>
            </a:r>
          </a:p>
          <a:p>
            <a:pPr lvl="3"/>
            <a:r>
              <a:rPr lang="en-US" sz="1800" dirty="0"/>
              <a:t>Only use the font Calibri or </a:t>
            </a:r>
            <a:r>
              <a:rPr lang="en-US" sz="1800" dirty="0" err="1"/>
              <a:t>Carlito</a:t>
            </a:r>
            <a:r>
              <a:rPr lang="en-US" sz="1800" dirty="0"/>
              <a:t> </a:t>
            </a:r>
          </a:p>
          <a:p>
            <a:pPr lvl="4"/>
            <a:r>
              <a:rPr lang="en-US" sz="1800" dirty="0"/>
              <a:t>Please do not alter template</a:t>
            </a:r>
          </a:p>
        </p:txBody>
      </p:sp>
      <p:sp>
        <p:nvSpPr>
          <p:cNvPr id="13" name="TextBox 12"/>
          <p:cNvSpPr txBox="1"/>
          <p:nvPr/>
        </p:nvSpPr>
        <p:spPr>
          <a:xfrm>
            <a:off x="7010400" y="838200"/>
            <a:ext cx="1981200" cy="646331"/>
          </a:xfrm>
          <a:prstGeom prst="rect">
            <a:avLst/>
          </a:prstGeom>
          <a:noFill/>
        </p:spPr>
        <p:txBody>
          <a:bodyPr wrap="square" rtlCol="0">
            <a:spAutoFit/>
          </a:bodyPr>
          <a:lstStyle/>
          <a:p>
            <a:r>
              <a:rPr lang="en-US" dirty="0">
                <a:solidFill>
                  <a:schemeClr val="accent2">
                    <a:lumMod val="75000"/>
                  </a:schemeClr>
                </a:solidFill>
                <a:latin typeface="Calibri" charset="0"/>
              </a:rPr>
              <a:t>24 pt Bold in </a:t>
            </a:r>
          </a:p>
          <a:p>
            <a:r>
              <a:rPr lang="en-US" dirty="0">
                <a:solidFill>
                  <a:schemeClr val="accent2">
                    <a:lumMod val="75000"/>
                  </a:schemeClr>
                </a:solidFill>
                <a:latin typeface="Calibri" charset="0"/>
              </a:rPr>
              <a:t>either blue or black</a:t>
            </a:r>
            <a:endParaRPr lang="en-US" dirty="0">
              <a:solidFill>
                <a:schemeClr val="accent2">
                  <a:lumMod val="75000"/>
                </a:schemeClr>
              </a:solidFill>
            </a:endParaRPr>
          </a:p>
        </p:txBody>
      </p:sp>
      <p:pic>
        <p:nvPicPr>
          <p:cNvPr id="10" name="Picture 9">
            <a:extLst>
              <a:ext uri="{FF2B5EF4-FFF2-40B4-BE49-F238E27FC236}">
                <a16:creationId xmlns:a16="http://schemas.microsoft.com/office/drawing/2014/main" id="{5970239A-4916-2143-AA18-7D194227DDF7}"/>
              </a:ext>
            </a:extLst>
          </p:cNvPr>
          <p:cNvPicPr>
            <a:picLocks noChangeAspect="1"/>
          </p:cNvPicPr>
          <p:nvPr/>
        </p:nvPicPr>
        <p:blipFill rotWithShape="1">
          <a:blip r:embed="rId2"/>
          <a:srcRect l="3375" t="5951" r="12572" b="10360"/>
          <a:stretch/>
        </p:blipFill>
        <p:spPr>
          <a:xfrm>
            <a:off x="18757" y="859691"/>
            <a:ext cx="9144001" cy="5860598"/>
          </a:xfrm>
          <a:prstGeom prst="rect">
            <a:avLst/>
          </a:prstGeom>
        </p:spPr>
      </p:pic>
      <p:sp>
        <p:nvSpPr>
          <p:cNvPr id="11" name="Rectangle 10">
            <a:extLst>
              <a:ext uri="{FF2B5EF4-FFF2-40B4-BE49-F238E27FC236}">
                <a16:creationId xmlns:a16="http://schemas.microsoft.com/office/drawing/2014/main" id="{9485A99E-7167-AA4F-BBE8-99486B1DD58D}"/>
              </a:ext>
            </a:extLst>
          </p:cNvPr>
          <p:cNvSpPr/>
          <p:nvPr/>
        </p:nvSpPr>
        <p:spPr>
          <a:xfrm>
            <a:off x="6386544" y="6310043"/>
            <a:ext cx="2738698" cy="338554"/>
          </a:xfrm>
          <a:prstGeom prst="rect">
            <a:avLst/>
          </a:prstGeom>
        </p:spPr>
        <p:txBody>
          <a:bodyPr wrap="none">
            <a:spAutoFit/>
          </a:bodyPr>
          <a:lstStyle/>
          <a:p>
            <a:r>
              <a:rPr lang="en-US" sz="1600" dirty="0">
                <a:solidFill>
                  <a:schemeClr val="bg1"/>
                </a:solidFill>
                <a:latin typeface="+mj-lt"/>
              </a:rPr>
              <a:t>Photo: LSST Project/NSF/AURA</a:t>
            </a:r>
          </a:p>
        </p:txBody>
      </p:sp>
      <p:sp>
        <p:nvSpPr>
          <p:cNvPr id="2" name="Rectangle 1">
            <a:extLst>
              <a:ext uri="{FF2B5EF4-FFF2-40B4-BE49-F238E27FC236}">
                <a16:creationId xmlns:a16="http://schemas.microsoft.com/office/drawing/2014/main" id="{1B3A2F03-3CF2-D34D-86A1-616552E0869D}"/>
              </a:ext>
            </a:extLst>
          </p:cNvPr>
          <p:cNvSpPr/>
          <p:nvPr/>
        </p:nvSpPr>
        <p:spPr>
          <a:xfrm>
            <a:off x="280767" y="905112"/>
            <a:ext cx="8619979" cy="2308324"/>
          </a:xfrm>
          <a:prstGeom prst="rect">
            <a:avLst/>
          </a:prstGeom>
        </p:spPr>
        <p:txBody>
          <a:bodyPr wrap="square">
            <a:spAutoFit/>
          </a:bodyPr>
          <a:lstStyle/>
          <a:p>
            <a:r>
              <a:rPr lang="en-US" sz="2400" dirty="0"/>
              <a:t>Bring LSST data into the classroom</a:t>
            </a:r>
          </a:p>
          <a:p>
            <a:r>
              <a:rPr lang="en-US" sz="2400" dirty="0"/>
              <a:t>Design appealing and engaging investigations</a:t>
            </a:r>
          </a:p>
          <a:p>
            <a:r>
              <a:rPr lang="en-US" sz="2400" dirty="0"/>
              <a:t>Incorporate topics and practices from the national standards</a:t>
            </a:r>
          </a:p>
          <a:p>
            <a:r>
              <a:rPr lang="en-US" sz="2400" dirty="0"/>
              <a:t>Support learners with diverse backgrounds and abilities</a:t>
            </a:r>
          </a:p>
          <a:p>
            <a:r>
              <a:rPr lang="en-US" sz="2400" dirty="0"/>
              <a:t>Design for the reality of the classroom (time, resources, curriculum)</a:t>
            </a:r>
          </a:p>
          <a:p>
            <a:r>
              <a:rPr lang="en-US" sz="2400" dirty="0"/>
              <a:t>Create support materials and professional development training</a:t>
            </a:r>
          </a:p>
        </p:txBody>
      </p:sp>
    </p:spTree>
    <p:extLst>
      <p:ext uri="{BB962C8B-B14F-4D97-AF65-F5344CB8AC3E}">
        <p14:creationId xmlns:p14="http://schemas.microsoft.com/office/powerpoint/2010/main" val="762784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4E4FAB-B0EA-3F48-A441-2F50CCB4BD20}"/>
              </a:ext>
            </a:extLst>
          </p:cNvPr>
          <p:cNvPicPr>
            <a:picLocks noChangeAspect="1"/>
          </p:cNvPicPr>
          <p:nvPr/>
        </p:nvPicPr>
        <p:blipFill>
          <a:blip r:embed="rId2"/>
          <a:stretch>
            <a:fillRect/>
          </a:stretch>
        </p:blipFill>
        <p:spPr>
          <a:xfrm>
            <a:off x="0" y="0"/>
            <a:ext cx="9144000" cy="6858000"/>
          </a:xfrm>
          <a:prstGeom prst="rect">
            <a:avLst/>
          </a:prstGeom>
        </p:spPr>
      </p:pic>
      <p:sp>
        <p:nvSpPr>
          <p:cNvPr id="8" name="Title 7"/>
          <p:cNvSpPr>
            <a:spLocks noGrp="1"/>
          </p:cNvSpPr>
          <p:nvPr>
            <p:ph type="title"/>
          </p:nvPr>
        </p:nvSpPr>
        <p:spPr>
          <a:xfrm>
            <a:off x="1676400" y="142875"/>
            <a:ext cx="5653087" cy="557213"/>
          </a:xfrm>
        </p:spPr>
        <p:txBody>
          <a:bodyPr/>
          <a:lstStyle/>
          <a:p>
            <a:r>
              <a:rPr lang="en-US" sz="2800" dirty="0">
                <a:solidFill>
                  <a:schemeClr val="bg1"/>
                </a:solidFill>
              </a:rPr>
              <a:t>Formal Education Audience</a:t>
            </a:r>
          </a:p>
        </p:txBody>
      </p:sp>
      <p:sp>
        <p:nvSpPr>
          <p:cNvPr id="3" name="Text Placeholder 2"/>
          <p:cNvSpPr>
            <a:spLocks noGrp="1"/>
          </p:cNvSpPr>
          <p:nvPr>
            <p:ph type="body" idx="1"/>
          </p:nvPr>
        </p:nvSpPr>
        <p:spPr>
          <a:xfrm>
            <a:off x="381000" y="990600"/>
            <a:ext cx="8534401" cy="5310187"/>
          </a:xfrm>
        </p:spPr>
        <p:txBody>
          <a:bodyPr/>
          <a:lstStyle/>
          <a:p>
            <a:pPr marL="0" indent="0">
              <a:buNone/>
            </a:pPr>
            <a:r>
              <a:rPr lang="en-US" sz="2200" dirty="0">
                <a:solidFill>
                  <a:schemeClr val="bg1"/>
                </a:solidFill>
              </a:rPr>
              <a:t>Primary outreach is to the United States and Chile.</a:t>
            </a:r>
          </a:p>
          <a:p>
            <a:pPr marL="0" indent="0">
              <a:buNone/>
            </a:pPr>
            <a:r>
              <a:rPr lang="en-US" sz="2200" dirty="0">
                <a:solidFill>
                  <a:schemeClr val="bg1"/>
                </a:solidFill>
              </a:rPr>
              <a:t>Educators at the advanced middle school through college levels.</a:t>
            </a:r>
          </a:p>
          <a:p>
            <a:pPr marL="0" indent="0">
              <a:buNone/>
            </a:pPr>
            <a:r>
              <a:rPr lang="en-US" sz="2200" dirty="0">
                <a:solidFill>
                  <a:schemeClr val="bg1"/>
                </a:solidFill>
              </a:rPr>
              <a:t>	Decisions made: </a:t>
            </a:r>
          </a:p>
          <a:p>
            <a:pPr lvl="1">
              <a:buFont typeface="Arial" panose="020B0604020202020204" pitchFamily="34" charset="0"/>
              <a:buChar char="•"/>
            </a:pPr>
            <a:r>
              <a:rPr lang="en-US" sz="2000" dirty="0">
                <a:solidFill>
                  <a:schemeClr val="bg1"/>
                </a:solidFill>
              </a:rPr>
              <a:t>Design for the many instead of the few</a:t>
            </a:r>
          </a:p>
          <a:p>
            <a:pPr lvl="1">
              <a:buFont typeface="Arial" panose="020B0604020202020204" pitchFamily="34" charset="0"/>
              <a:buChar char="•"/>
            </a:pPr>
            <a:r>
              <a:rPr lang="en-US" sz="2000" dirty="0">
                <a:solidFill>
                  <a:schemeClr val="bg1"/>
                </a:solidFill>
              </a:rPr>
              <a:t>Student skill levels must be appropriate for strengths of LSST data</a:t>
            </a:r>
          </a:p>
          <a:p>
            <a:pPr lvl="1">
              <a:buFont typeface="Arial" panose="020B0604020202020204" pitchFamily="34" charset="0"/>
              <a:buChar char="•"/>
            </a:pPr>
            <a:endParaRPr lang="en-US" sz="2000" dirty="0">
              <a:solidFill>
                <a:schemeClr val="bg1"/>
              </a:solidFill>
            </a:endParaRPr>
          </a:p>
          <a:p>
            <a:pPr lvl="1">
              <a:buFont typeface="Arial" panose="020B0604020202020204" pitchFamily="34" charset="0"/>
              <a:buChar char="•"/>
            </a:pPr>
            <a:endParaRPr lang="en-US" sz="2000" dirty="0">
              <a:solidFill>
                <a:schemeClr val="bg1"/>
              </a:solidFill>
            </a:endParaRPr>
          </a:p>
          <a:p>
            <a:pPr marL="0" indent="0">
              <a:buNone/>
            </a:pPr>
            <a:endParaRPr lang="en-US" sz="2200" dirty="0">
              <a:solidFill>
                <a:schemeClr val="bg1"/>
              </a:solidFill>
            </a:endParaRPr>
          </a:p>
          <a:p>
            <a:pPr marL="0" indent="0">
              <a:buNone/>
            </a:pPr>
            <a:endParaRPr lang="en-US" sz="2200" dirty="0">
              <a:solidFill>
                <a:schemeClr val="bg1"/>
              </a:solidFill>
            </a:endParaRPr>
          </a:p>
          <a:p>
            <a:pPr marL="0" indent="0">
              <a:buNone/>
            </a:pPr>
            <a:endParaRPr lang="en-US" sz="2200" dirty="0">
              <a:solidFill>
                <a:schemeClr val="bg1"/>
              </a:solidFill>
            </a:endParaRPr>
          </a:p>
          <a:p>
            <a:pPr marL="0" indent="0">
              <a:buNone/>
            </a:pPr>
            <a:r>
              <a:rPr lang="en-US" sz="2000" dirty="0">
                <a:solidFill>
                  <a:schemeClr val="bg1"/>
                </a:solidFill>
              </a:rPr>
              <a:t>LSST is committed to working with partners, programs and institutions to develop materials that are relevant, accessible and engaging to diverse audiences, especially to those who are traditionally underrepresented in STEM.</a:t>
            </a:r>
          </a:p>
          <a:p>
            <a:pPr marL="0" indent="0">
              <a:buNone/>
            </a:pPr>
            <a:r>
              <a:rPr lang="en-US" sz="1800" dirty="0">
                <a:solidFill>
                  <a:schemeClr val="bg1"/>
                </a:solidFill>
              </a:rPr>
              <a:t>										</a:t>
            </a:r>
            <a:endParaRPr lang="en-US" sz="1800" dirty="0"/>
          </a:p>
        </p:txBody>
      </p:sp>
      <p:sp>
        <p:nvSpPr>
          <p:cNvPr id="4" name="Rectangle 3">
            <a:extLst>
              <a:ext uri="{FF2B5EF4-FFF2-40B4-BE49-F238E27FC236}">
                <a16:creationId xmlns:a16="http://schemas.microsoft.com/office/drawing/2014/main" id="{E3AD1AE1-0856-414B-8E62-525818A5CACE}"/>
              </a:ext>
            </a:extLst>
          </p:cNvPr>
          <p:cNvSpPr/>
          <p:nvPr/>
        </p:nvSpPr>
        <p:spPr>
          <a:xfrm>
            <a:off x="6679340" y="6300787"/>
            <a:ext cx="2236061" cy="307777"/>
          </a:xfrm>
          <a:prstGeom prst="rect">
            <a:avLst/>
          </a:prstGeom>
        </p:spPr>
        <p:txBody>
          <a:bodyPr wrap="none">
            <a:spAutoFit/>
          </a:bodyPr>
          <a:lstStyle/>
          <a:p>
            <a:r>
              <a:rPr lang="en-US" sz="1400" dirty="0">
                <a:solidFill>
                  <a:schemeClr val="bg1"/>
                </a:solidFill>
                <a:latin typeface="Calibri" panose="020F0502020204030204" pitchFamily="34" charset="0"/>
                <a:cs typeface="Calibri" panose="020F0502020204030204" pitchFamily="34" charset="0"/>
              </a:rPr>
              <a:t>Photo: Bob Blum/NSF/AURA</a:t>
            </a:r>
          </a:p>
        </p:txBody>
      </p:sp>
    </p:spTree>
    <p:extLst>
      <p:ext uri="{BB962C8B-B14F-4D97-AF65-F5344CB8AC3E}">
        <p14:creationId xmlns:p14="http://schemas.microsoft.com/office/powerpoint/2010/main" val="407111712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alpha val="58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905000" y="152400"/>
            <a:ext cx="5653087" cy="557213"/>
          </a:xfrm>
        </p:spPr>
        <p:txBody>
          <a:bodyPr/>
          <a:lstStyle/>
          <a:p>
            <a:r>
              <a:rPr lang="en-US" dirty="0"/>
              <a:t>Investigation Design</a:t>
            </a:r>
          </a:p>
        </p:txBody>
      </p:sp>
      <p:pic>
        <p:nvPicPr>
          <p:cNvPr id="3" name="Picture 2">
            <a:extLst>
              <a:ext uri="{FF2B5EF4-FFF2-40B4-BE49-F238E27FC236}">
                <a16:creationId xmlns:a16="http://schemas.microsoft.com/office/drawing/2014/main" id="{305731BE-AE53-2D44-BA10-176FC7B1FE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9471" y="914400"/>
            <a:ext cx="6165057" cy="5382115"/>
          </a:xfrm>
          <a:prstGeom prst="rect">
            <a:avLst/>
          </a:prstGeom>
        </p:spPr>
      </p:pic>
    </p:spTree>
    <p:extLst>
      <p:ext uri="{BB962C8B-B14F-4D97-AF65-F5344CB8AC3E}">
        <p14:creationId xmlns:p14="http://schemas.microsoft.com/office/powerpoint/2010/main" val="3756604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1676400" y="142875"/>
            <a:ext cx="5653087" cy="557213"/>
          </a:xfrm>
        </p:spPr>
        <p:txBody>
          <a:bodyPr/>
          <a:lstStyle/>
          <a:p>
            <a:endParaRPr lang="en-US" dirty="0"/>
          </a:p>
        </p:txBody>
      </p:sp>
      <p:sp>
        <p:nvSpPr>
          <p:cNvPr id="3" name="Text Placeholder 2"/>
          <p:cNvSpPr>
            <a:spLocks noGrp="1"/>
          </p:cNvSpPr>
          <p:nvPr>
            <p:ph type="body" idx="1"/>
          </p:nvPr>
        </p:nvSpPr>
        <p:spPr/>
        <p:txBody>
          <a:bodyPr/>
          <a:lstStyle/>
          <a:p>
            <a:pPr>
              <a:buFont typeface="Lucida Grande"/>
              <a:buChar char="-"/>
            </a:pPr>
            <a:r>
              <a:rPr lang="en-US" dirty="0"/>
              <a:t>Guidelines</a:t>
            </a:r>
          </a:p>
          <a:p>
            <a:pPr lvl="1"/>
            <a:r>
              <a:rPr lang="en-US" sz="2200" dirty="0"/>
              <a:t>Delete notes and save this template as your presentation</a:t>
            </a:r>
          </a:p>
          <a:p>
            <a:pPr lvl="2"/>
            <a:r>
              <a:rPr lang="en-US" sz="2000" dirty="0"/>
              <a:t>No drop shadows</a:t>
            </a:r>
          </a:p>
          <a:p>
            <a:pPr lvl="3"/>
            <a:r>
              <a:rPr lang="en-US" sz="1800" dirty="0"/>
              <a:t>Only use the font Calibri or </a:t>
            </a:r>
            <a:r>
              <a:rPr lang="en-US" sz="1800" dirty="0" err="1"/>
              <a:t>Carlito</a:t>
            </a:r>
            <a:r>
              <a:rPr lang="en-US" sz="1800" dirty="0"/>
              <a:t> </a:t>
            </a:r>
          </a:p>
          <a:p>
            <a:pPr lvl="4"/>
            <a:r>
              <a:rPr lang="en-US" sz="1800" dirty="0"/>
              <a:t>Please do not alter template</a:t>
            </a:r>
          </a:p>
        </p:txBody>
      </p:sp>
      <p:sp>
        <p:nvSpPr>
          <p:cNvPr id="13" name="TextBox 12"/>
          <p:cNvSpPr txBox="1"/>
          <p:nvPr/>
        </p:nvSpPr>
        <p:spPr>
          <a:xfrm>
            <a:off x="7010400" y="838200"/>
            <a:ext cx="1981200" cy="646331"/>
          </a:xfrm>
          <a:prstGeom prst="rect">
            <a:avLst/>
          </a:prstGeom>
          <a:noFill/>
        </p:spPr>
        <p:txBody>
          <a:bodyPr wrap="square" rtlCol="0">
            <a:spAutoFit/>
          </a:bodyPr>
          <a:lstStyle/>
          <a:p>
            <a:r>
              <a:rPr lang="en-US" dirty="0">
                <a:solidFill>
                  <a:schemeClr val="accent2">
                    <a:lumMod val="75000"/>
                  </a:schemeClr>
                </a:solidFill>
                <a:latin typeface="Calibri" charset="0"/>
              </a:rPr>
              <a:t>24 pt Bold in </a:t>
            </a:r>
          </a:p>
          <a:p>
            <a:r>
              <a:rPr lang="en-US" dirty="0">
                <a:solidFill>
                  <a:schemeClr val="accent2">
                    <a:lumMod val="75000"/>
                  </a:schemeClr>
                </a:solidFill>
                <a:latin typeface="Calibri" charset="0"/>
              </a:rPr>
              <a:t>either blue or black</a:t>
            </a:r>
            <a:endParaRPr lang="en-US" dirty="0">
              <a:solidFill>
                <a:schemeClr val="accent2">
                  <a:lumMod val="75000"/>
                </a:schemeClr>
              </a:solidFill>
            </a:endParaRPr>
          </a:p>
        </p:txBody>
      </p:sp>
      <p:cxnSp>
        <p:nvCxnSpPr>
          <p:cNvPr id="14" name="Straight Arrow Connector 13"/>
          <p:cNvCxnSpPr/>
          <p:nvPr/>
        </p:nvCxnSpPr>
        <p:spPr>
          <a:xfrm rot="10800000">
            <a:off x="4953000" y="533400"/>
            <a:ext cx="2057400" cy="457200"/>
          </a:xfrm>
          <a:prstGeom prst="straightConnector1">
            <a:avLst/>
          </a:prstGeom>
          <a:ln cap="rnd">
            <a:solidFill>
              <a:schemeClr val="accent2">
                <a:lumMod val="75000"/>
              </a:schemeClr>
            </a:solidFill>
            <a:prstDash val="solid"/>
            <a:headEnd type="none"/>
            <a:tailEnd type="triangle" w="lg" len="lg"/>
          </a:ln>
          <a:effectLst/>
        </p:spPr>
        <p:style>
          <a:lnRef idx="2">
            <a:schemeClr val="accent1"/>
          </a:lnRef>
          <a:fillRef idx="0">
            <a:schemeClr val="accent1"/>
          </a:fillRef>
          <a:effectRef idx="1">
            <a:schemeClr val="accent1"/>
          </a:effectRef>
          <a:fontRef idx="minor">
            <a:schemeClr val="tx1"/>
          </a:fontRef>
        </p:style>
      </p:cxnSp>
      <p:sp>
        <p:nvSpPr>
          <p:cNvPr id="18" name="Rectangular Callout 17"/>
          <p:cNvSpPr/>
          <p:nvPr/>
        </p:nvSpPr>
        <p:spPr>
          <a:xfrm>
            <a:off x="6400800" y="4876800"/>
            <a:ext cx="2514600" cy="1219200"/>
          </a:xfrm>
          <a:prstGeom prst="wedgeRectCallout">
            <a:avLst>
              <a:gd name="adj1" fmla="val 58467"/>
              <a:gd name="adj2" fmla="val -21008"/>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6553200" y="5029200"/>
            <a:ext cx="22098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pic>
        <p:nvPicPr>
          <p:cNvPr id="9" name="Content Placeholder 4">
            <a:extLst>
              <a:ext uri="{FF2B5EF4-FFF2-40B4-BE49-F238E27FC236}">
                <a16:creationId xmlns:a16="http://schemas.microsoft.com/office/drawing/2014/main" id="{48DF242B-92CF-E346-A2C9-24CE46322656}"/>
              </a:ext>
            </a:extLst>
          </p:cNvPr>
          <p:cNvPicPr>
            <a:picLocks noChangeAspect="1"/>
          </p:cNvPicPr>
          <p:nvPr/>
        </p:nvPicPr>
        <p:blipFill>
          <a:blip r:embed="rId2"/>
          <a:stretch>
            <a:fillRect/>
          </a:stretch>
        </p:blipFill>
        <p:spPr bwMode="auto">
          <a:xfrm>
            <a:off x="0" y="0"/>
            <a:ext cx="9242129" cy="6124569"/>
          </a:xfrm>
          <a:prstGeom prst="rect">
            <a:avLst/>
          </a:prstGeom>
          <a:noFill/>
          <a:ln w="9525">
            <a:noFill/>
            <a:miter lim="800000"/>
            <a:headEnd/>
            <a:tailEnd/>
          </a:ln>
        </p:spPr>
      </p:pic>
    </p:spTree>
    <p:extLst>
      <p:ext uri="{BB962C8B-B14F-4D97-AF65-F5344CB8AC3E}">
        <p14:creationId xmlns:p14="http://schemas.microsoft.com/office/powerpoint/2010/main" val="4251147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92D2346A-0ACE-1944-A07A-E62050FF63E1}"/>
              </a:ext>
            </a:extLst>
          </p:cNvPr>
          <p:cNvGraphicFramePr>
            <a:graphicFrameLocks noGrp="1"/>
          </p:cNvGraphicFramePr>
          <p:nvPr>
            <p:ph idx="1"/>
            <p:extLst>
              <p:ext uri="{D42A27DB-BD31-4B8C-83A1-F6EECF244321}">
                <p14:modId xmlns:p14="http://schemas.microsoft.com/office/powerpoint/2010/main" val="3620746410"/>
              </p:ext>
            </p:extLst>
          </p:nvPr>
        </p:nvGraphicFramePr>
        <p:xfrm>
          <a:off x="31845" y="79049"/>
          <a:ext cx="9144000" cy="6705598"/>
        </p:xfrm>
        <a:graphic>
          <a:graphicData uri="http://schemas.openxmlformats.org/drawingml/2006/table">
            <a:tbl>
              <a:tblPr firstRow="1" bandRow="1">
                <a:tableStyleId>{7DF18680-E054-41AD-8BC1-D1AEF772440D}</a:tableStyleId>
              </a:tblPr>
              <a:tblGrid>
                <a:gridCol w="2801518">
                  <a:extLst>
                    <a:ext uri="{9D8B030D-6E8A-4147-A177-3AD203B41FA5}">
                      <a16:colId xmlns:a16="http://schemas.microsoft.com/office/drawing/2014/main" val="51612474"/>
                    </a:ext>
                  </a:extLst>
                </a:gridCol>
                <a:gridCol w="6342482">
                  <a:extLst>
                    <a:ext uri="{9D8B030D-6E8A-4147-A177-3AD203B41FA5}">
                      <a16:colId xmlns:a16="http://schemas.microsoft.com/office/drawing/2014/main" val="136349372"/>
                    </a:ext>
                  </a:extLst>
                </a:gridCol>
              </a:tblGrid>
              <a:tr h="689354">
                <a:tc>
                  <a:txBody>
                    <a:bodyPr/>
                    <a:lstStyle/>
                    <a:p>
                      <a:r>
                        <a:rPr lang="en-US" sz="2400" dirty="0"/>
                        <a:t>Investigation</a:t>
                      </a:r>
                    </a:p>
                  </a:txBody>
                  <a:tcPr marL="68580" marR="68580" marT="34290" marB="34290"/>
                </a:tc>
                <a:tc>
                  <a:txBody>
                    <a:bodyPr/>
                    <a:lstStyle/>
                    <a:p>
                      <a:r>
                        <a:rPr lang="en-US" sz="2400" dirty="0"/>
                        <a:t>Description</a:t>
                      </a:r>
                    </a:p>
                  </a:txBody>
                  <a:tcPr marL="68580" marR="68580" marT="34290" marB="34290"/>
                </a:tc>
                <a:extLst>
                  <a:ext uri="{0D108BD9-81ED-4DB2-BD59-A6C34878D82A}">
                    <a16:rowId xmlns:a16="http://schemas.microsoft.com/office/drawing/2014/main" val="2995996744"/>
                  </a:ext>
                </a:extLst>
              </a:tr>
              <a:tr h="762604">
                <a:tc>
                  <a:txBody>
                    <a:bodyPr/>
                    <a:lstStyle/>
                    <a:p>
                      <a:r>
                        <a:rPr lang="en-US" sz="1800" dirty="0"/>
                        <a:t>Coloring the Universe</a:t>
                      </a:r>
                    </a:p>
                  </a:txBody>
                  <a:tcPr marL="68580" marR="68580" marT="34290" marB="34290"/>
                </a:tc>
                <a:tc>
                  <a:txBody>
                    <a:bodyPr/>
                    <a:lstStyle/>
                    <a:p>
                      <a:r>
                        <a:rPr lang="en-US" sz="1600" kern="1200" dirty="0">
                          <a:solidFill>
                            <a:schemeClr val="dk1"/>
                          </a:solidFill>
                          <a:effectLst/>
                          <a:latin typeface="+mn-lt"/>
                          <a:ea typeface="+mn-ea"/>
                          <a:cs typeface="+mn-cs"/>
                        </a:rPr>
                        <a:t>Students construct a color image from LSST’s filters and gain intuition for wavelength-dependent properties of a variety of astronomical objects.</a:t>
                      </a:r>
                      <a:endParaRPr lang="en-US" sz="1600" dirty="0"/>
                    </a:p>
                  </a:txBody>
                  <a:tcPr marL="68580" marR="68580" marT="34290" marB="34290"/>
                </a:tc>
                <a:extLst>
                  <a:ext uri="{0D108BD9-81ED-4DB2-BD59-A6C34878D82A}">
                    <a16:rowId xmlns:a16="http://schemas.microsoft.com/office/drawing/2014/main" val="456102294"/>
                  </a:ext>
                </a:extLst>
              </a:tr>
              <a:tr h="572491">
                <a:tc>
                  <a:txBody>
                    <a:bodyPr/>
                    <a:lstStyle/>
                    <a:p>
                      <a:r>
                        <a:rPr lang="en-US" sz="1800" dirty="0"/>
                        <a:t>A Window to the Stars</a:t>
                      </a:r>
                    </a:p>
                  </a:txBody>
                  <a:tcPr marL="68580" marR="68580" marT="34290" marB="34290"/>
                </a:tc>
                <a:tc>
                  <a:txBody>
                    <a:bodyPr/>
                    <a:lstStyle/>
                    <a:p>
                      <a:r>
                        <a:rPr lang="en-US" sz="1600" kern="1200" dirty="0">
                          <a:solidFill>
                            <a:schemeClr val="dk1"/>
                          </a:solidFill>
                          <a:effectLst/>
                          <a:latin typeface="+mn-lt"/>
                          <a:ea typeface="+mn-ea"/>
                          <a:cs typeface="+mn-cs"/>
                        </a:rPr>
                        <a:t>Students compare properties of the Sun and other stars using H-R Diagrams of star clusters.</a:t>
                      </a:r>
                      <a:r>
                        <a:rPr lang="en-US" sz="1600" dirty="0">
                          <a:effectLst/>
                        </a:rPr>
                        <a:t> </a:t>
                      </a:r>
                      <a:endParaRPr lang="en-US" sz="1600" dirty="0"/>
                    </a:p>
                  </a:txBody>
                  <a:tcPr marL="68580" marR="68580" marT="34290" marB="34290"/>
                </a:tc>
                <a:extLst>
                  <a:ext uri="{0D108BD9-81ED-4DB2-BD59-A6C34878D82A}">
                    <a16:rowId xmlns:a16="http://schemas.microsoft.com/office/drawing/2014/main" val="4230388772"/>
                  </a:ext>
                </a:extLst>
              </a:tr>
              <a:tr h="727939">
                <a:tc>
                  <a:txBody>
                    <a:bodyPr/>
                    <a:lstStyle/>
                    <a:p>
                      <a:r>
                        <a:rPr lang="en-US" sz="1800" dirty="0"/>
                        <a:t>Mapping the Milky Way</a:t>
                      </a:r>
                    </a:p>
                  </a:txBody>
                  <a:tcPr marL="68580" marR="68580" marT="34290" marB="34290"/>
                </a:tc>
                <a:tc>
                  <a:txBody>
                    <a:bodyPr/>
                    <a:lstStyle/>
                    <a:p>
                      <a:r>
                        <a:rPr lang="en-US" sz="1600" kern="1200" dirty="0">
                          <a:solidFill>
                            <a:schemeClr val="dk1"/>
                          </a:solidFill>
                          <a:effectLst/>
                          <a:latin typeface="+mn-lt"/>
                          <a:ea typeface="+mn-ea"/>
                          <a:cs typeface="+mn-cs"/>
                        </a:rPr>
                        <a:t>Students explore density maps to determine what type of galaxy the Milky Way is, and where we are located within it. </a:t>
                      </a:r>
                      <a:endParaRPr lang="en-US" sz="1600" dirty="0"/>
                    </a:p>
                  </a:txBody>
                  <a:tcPr marL="68580" marR="68580" marT="34290" marB="34290"/>
                </a:tc>
                <a:extLst>
                  <a:ext uri="{0D108BD9-81ED-4DB2-BD59-A6C34878D82A}">
                    <a16:rowId xmlns:a16="http://schemas.microsoft.com/office/drawing/2014/main" val="1965628345"/>
                  </a:ext>
                </a:extLst>
              </a:tr>
              <a:tr h="647190">
                <a:tc>
                  <a:txBody>
                    <a:bodyPr/>
                    <a:lstStyle/>
                    <a:p>
                      <a:r>
                        <a:rPr lang="en-US" sz="1800" dirty="0"/>
                        <a:t>Expanding Universe</a:t>
                      </a:r>
                    </a:p>
                  </a:txBody>
                  <a:tcPr marL="68580" marR="68580" marT="34290" marB="34290"/>
                </a:tc>
                <a:tc>
                  <a:txBody>
                    <a:bodyPr/>
                    <a:lstStyle/>
                    <a:p>
                      <a:r>
                        <a:rPr lang="en-US" sz="1600" kern="1200" dirty="0">
                          <a:solidFill>
                            <a:schemeClr val="dk1"/>
                          </a:solidFill>
                          <a:effectLst/>
                          <a:latin typeface="+mn-lt"/>
                          <a:ea typeface="+mn-ea"/>
                          <a:cs typeface="+mn-cs"/>
                        </a:rPr>
                        <a:t>Students construct Hubble plots to evaluate the expansion and acceleration of the Universe over time.</a:t>
                      </a:r>
                      <a:r>
                        <a:rPr lang="en-US" sz="1600" dirty="0">
                          <a:effectLst/>
                        </a:rPr>
                        <a:t> </a:t>
                      </a:r>
                      <a:endParaRPr lang="en-US" sz="1600" dirty="0"/>
                    </a:p>
                  </a:txBody>
                  <a:tcPr marL="68580" marR="68580" marT="34290" marB="34290"/>
                </a:tc>
                <a:extLst>
                  <a:ext uri="{0D108BD9-81ED-4DB2-BD59-A6C34878D82A}">
                    <a16:rowId xmlns:a16="http://schemas.microsoft.com/office/drawing/2014/main" val="512872964"/>
                  </a:ext>
                </a:extLst>
              </a:tr>
              <a:tr h="647190">
                <a:tc>
                  <a:txBody>
                    <a:bodyPr/>
                    <a:lstStyle/>
                    <a:p>
                      <a:r>
                        <a:rPr lang="en-US" sz="1800" dirty="0"/>
                        <a:t>Exploding Stars</a:t>
                      </a:r>
                    </a:p>
                  </a:txBody>
                  <a:tcPr marL="68580" marR="68580" marT="34290" marB="34290"/>
                </a:tc>
                <a:tc>
                  <a:txBody>
                    <a:bodyPr/>
                    <a:lstStyle/>
                    <a:p>
                      <a:r>
                        <a:rPr lang="en-US" sz="1600" kern="1200" dirty="0">
                          <a:solidFill>
                            <a:schemeClr val="dk1"/>
                          </a:solidFill>
                          <a:effectLst/>
                          <a:latin typeface="+mn-lt"/>
                          <a:ea typeface="+mn-ea"/>
                          <a:cs typeface="+mn-cs"/>
                        </a:rPr>
                        <a:t>Students interpret light curves to determine the type of supernova, the progenitor star, and to calculate the distance to galaxies.</a:t>
                      </a:r>
                      <a:r>
                        <a:rPr lang="en-US" sz="1600" dirty="0">
                          <a:effectLst/>
                        </a:rPr>
                        <a:t> </a:t>
                      </a:r>
                      <a:endParaRPr lang="en-US" sz="1600" dirty="0"/>
                    </a:p>
                  </a:txBody>
                  <a:tcPr marL="68580" marR="68580" marT="34290" marB="34290"/>
                </a:tc>
                <a:extLst>
                  <a:ext uri="{0D108BD9-81ED-4DB2-BD59-A6C34878D82A}">
                    <a16:rowId xmlns:a16="http://schemas.microsoft.com/office/drawing/2014/main" val="513294011"/>
                  </a:ext>
                </a:extLst>
              </a:tr>
              <a:tr h="647190">
                <a:tc>
                  <a:txBody>
                    <a:bodyPr/>
                    <a:lstStyle/>
                    <a:p>
                      <a:r>
                        <a:rPr lang="en-US" sz="1800" dirty="0"/>
                        <a:t>Surveying the Solar System</a:t>
                      </a:r>
                    </a:p>
                  </a:txBody>
                  <a:tcPr marL="68580" marR="68580" marT="34290" marB="34290"/>
                </a:tc>
                <a:tc>
                  <a:txBody>
                    <a:bodyPr/>
                    <a:lstStyle/>
                    <a:p>
                      <a:r>
                        <a:rPr lang="en-US" sz="1600" kern="1200" dirty="0">
                          <a:solidFill>
                            <a:schemeClr val="dk1"/>
                          </a:solidFill>
                          <a:effectLst/>
                          <a:latin typeface="+mn-lt"/>
                          <a:ea typeface="+mn-ea"/>
                          <a:cs typeface="+mn-cs"/>
                        </a:rPr>
                        <a:t>Students make observations of newly-discovered solar system objects using an orbit visualizer to determine the object type.</a:t>
                      </a:r>
                      <a:r>
                        <a:rPr lang="en-US" sz="1600" dirty="0">
                          <a:effectLst/>
                        </a:rPr>
                        <a:t> </a:t>
                      </a:r>
                      <a:endParaRPr lang="en-US" sz="1600" dirty="0"/>
                    </a:p>
                  </a:txBody>
                  <a:tcPr marL="68580" marR="68580" marT="34290" marB="34290"/>
                </a:tc>
                <a:extLst>
                  <a:ext uri="{0D108BD9-81ED-4DB2-BD59-A6C34878D82A}">
                    <a16:rowId xmlns:a16="http://schemas.microsoft.com/office/drawing/2014/main" val="3702577691"/>
                  </a:ext>
                </a:extLst>
              </a:tr>
              <a:tr h="717260">
                <a:tc>
                  <a:txBody>
                    <a:bodyPr/>
                    <a:lstStyle/>
                    <a:p>
                      <a:r>
                        <a:rPr lang="en-US" sz="1800" dirty="0"/>
                        <a:t>Unlocking Distances Beyond the Milky Way</a:t>
                      </a:r>
                    </a:p>
                  </a:txBody>
                  <a:tcPr marL="68580" marR="68580" marT="34290" marB="34290"/>
                </a:tc>
                <a:tc>
                  <a:txBody>
                    <a:bodyPr/>
                    <a:lstStyle/>
                    <a:p>
                      <a:r>
                        <a:rPr lang="en-US" sz="1600" kern="1200" dirty="0">
                          <a:solidFill>
                            <a:schemeClr val="dk1"/>
                          </a:solidFill>
                          <a:effectLst/>
                          <a:latin typeface="+mn-lt"/>
                          <a:ea typeface="+mn-ea"/>
                          <a:cs typeface="+mn-cs"/>
                        </a:rPr>
                        <a:t>Students analyze Cepheid variable light curves to calculate distances to galaxies.</a:t>
                      </a:r>
                      <a:r>
                        <a:rPr lang="en-US" sz="1600" dirty="0">
                          <a:effectLst/>
                        </a:rPr>
                        <a:t> </a:t>
                      </a:r>
                      <a:endParaRPr lang="en-US" sz="1600" dirty="0"/>
                    </a:p>
                  </a:txBody>
                  <a:tcPr marL="68580" marR="68580" marT="34290" marB="34290"/>
                </a:tc>
                <a:extLst>
                  <a:ext uri="{0D108BD9-81ED-4DB2-BD59-A6C34878D82A}">
                    <a16:rowId xmlns:a16="http://schemas.microsoft.com/office/drawing/2014/main" val="4292076872"/>
                  </a:ext>
                </a:extLst>
              </a:tr>
              <a:tr h="647190">
                <a:tc>
                  <a:txBody>
                    <a:bodyPr/>
                    <a:lstStyle/>
                    <a:p>
                      <a:r>
                        <a:rPr lang="en-US" sz="1800" dirty="0"/>
                        <a:t>Hazardous Asteroids</a:t>
                      </a:r>
                    </a:p>
                  </a:txBody>
                  <a:tcPr marL="68580" marR="68580" marT="34290" marB="34290"/>
                </a:tc>
                <a:tc>
                  <a:txBody>
                    <a:bodyPr/>
                    <a:lstStyle/>
                    <a:p>
                      <a:r>
                        <a:rPr lang="en-US" sz="1600" kern="1200" dirty="0">
                          <a:solidFill>
                            <a:schemeClr val="dk1"/>
                          </a:solidFill>
                          <a:effectLst/>
                          <a:latin typeface="+mn-lt"/>
                          <a:ea typeface="+mn-ea"/>
                          <a:cs typeface="+mn-cs"/>
                        </a:rPr>
                        <a:t>Students evaluate the potential threat of an Earth impact by making repeated observations of a newly-discovered Near-Earth Object.</a:t>
                      </a:r>
                      <a:r>
                        <a:rPr lang="en-US" sz="1600" dirty="0">
                          <a:effectLst/>
                        </a:rPr>
                        <a:t> </a:t>
                      </a:r>
                      <a:endParaRPr lang="en-US" sz="1600" dirty="0"/>
                    </a:p>
                  </a:txBody>
                  <a:tcPr marL="68580" marR="68580" marT="34290" marB="34290"/>
                </a:tc>
                <a:extLst>
                  <a:ext uri="{0D108BD9-81ED-4DB2-BD59-A6C34878D82A}">
                    <a16:rowId xmlns:a16="http://schemas.microsoft.com/office/drawing/2014/main" val="1737640945"/>
                  </a:ext>
                </a:extLst>
              </a:tr>
              <a:tr h="647190">
                <a:tc>
                  <a:txBody>
                    <a:bodyPr/>
                    <a:lstStyle/>
                    <a:p>
                      <a:r>
                        <a:rPr lang="en-US" sz="1800" dirty="0"/>
                        <a:t>Exploring the Observable Universe</a:t>
                      </a:r>
                    </a:p>
                  </a:txBody>
                  <a:tcPr marL="68580" marR="68580" marT="34290" marB="34290"/>
                </a:tc>
                <a:tc>
                  <a:txBody>
                    <a:bodyPr/>
                    <a:lstStyle/>
                    <a:p>
                      <a:r>
                        <a:rPr lang="en-US" sz="1600" kern="1200" dirty="0">
                          <a:solidFill>
                            <a:schemeClr val="dk1"/>
                          </a:solidFill>
                          <a:effectLst/>
                          <a:latin typeface="+mn-lt"/>
                          <a:ea typeface="+mn-ea"/>
                          <a:cs typeface="+mn-cs"/>
                        </a:rPr>
                        <a:t>Students explore large-scale structure using photometric redshifts and galaxy density maps.</a:t>
                      </a:r>
                      <a:endParaRPr lang="en-US" sz="1600" dirty="0"/>
                    </a:p>
                  </a:txBody>
                  <a:tcPr marL="68580" marR="68580" marT="34290" marB="34290"/>
                </a:tc>
                <a:extLst>
                  <a:ext uri="{0D108BD9-81ED-4DB2-BD59-A6C34878D82A}">
                    <a16:rowId xmlns:a16="http://schemas.microsoft.com/office/drawing/2014/main" val="792040817"/>
                  </a:ext>
                </a:extLst>
              </a:tr>
            </a:tbl>
          </a:graphicData>
        </a:graphic>
      </p:graphicFrame>
    </p:spTree>
    <p:extLst>
      <p:ext uri="{BB962C8B-B14F-4D97-AF65-F5344CB8AC3E}">
        <p14:creationId xmlns:p14="http://schemas.microsoft.com/office/powerpoint/2010/main" val="664051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alpha val="56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745456" y="152400"/>
            <a:ext cx="5653087" cy="557213"/>
          </a:xfrm>
        </p:spPr>
        <p:txBody>
          <a:bodyPr/>
          <a:lstStyle/>
          <a:p>
            <a:r>
              <a:rPr lang="en-US" sz="3200" dirty="0"/>
              <a:t>Investigation Components</a:t>
            </a:r>
          </a:p>
        </p:txBody>
      </p:sp>
      <p:sp>
        <p:nvSpPr>
          <p:cNvPr id="19" name="TextBox 18"/>
          <p:cNvSpPr txBox="1"/>
          <p:nvPr/>
        </p:nvSpPr>
        <p:spPr>
          <a:xfrm>
            <a:off x="6553200" y="5029200"/>
            <a:ext cx="22098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
        <p:nvSpPr>
          <p:cNvPr id="5" name="Google Shape;634;p70">
            <a:extLst>
              <a:ext uri="{FF2B5EF4-FFF2-40B4-BE49-F238E27FC236}">
                <a16:creationId xmlns:a16="http://schemas.microsoft.com/office/drawing/2014/main" id="{E4625BC8-FD06-0243-BA37-62309D7E2B84}"/>
              </a:ext>
            </a:extLst>
          </p:cNvPr>
          <p:cNvSpPr txBox="1"/>
          <p:nvPr/>
        </p:nvSpPr>
        <p:spPr>
          <a:xfrm>
            <a:off x="152400" y="1066800"/>
            <a:ext cx="4343400" cy="5106297"/>
          </a:xfrm>
          <a:prstGeom prst="rect">
            <a:avLst/>
          </a:prstGeom>
          <a:noFill/>
          <a:ln>
            <a:noFill/>
          </a:ln>
          <a:scene3d>
            <a:camera prst="orthographicFront"/>
            <a:lightRig rig="threePt" dir="t"/>
          </a:scene3d>
          <a:sp3d>
            <a:bevelT prst="angle"/>
          </a:sp3d>
        </p:spPr>
        <p:txBody>
          <a:bodyPr spcFirstLastPara="1" wrap="square" lIns="91425" tIns="91425" rIns="91425" bIns="91425" anchor="t" anchorCtr="0">
            <a:noAutofit/>
          </a:bodyPr>
          <a:lstStyle/>
          <a:p>
            <a:pPr marL="95250">
              <a:buSzPts val="2100"/>
            </a:pPr>
            <a:endParaRPr lang="en-US" sz="2400" dirty="0">
              <a:solidFill>
                <a:schemeClr val="tx2"/>
              </a:solidFill>
              <a:latin typeface="Calibri"/>
              <a:ea typeface="Calibri"/>
              <a:cs typeface="Calibri"/>
              <a:sym typeface="Calibri"/>
            </a:endParaRPr>
          </a:p>
          <a:p>
            <a:pPr marL="552450" indent="-457200">
              <a:buSzPts val="2100"/>
              <a:buFont typeface="Arial" panose="020B0604020202020204" pitchFamily="34" charset="0"/>
              <a:buChar char="•"/>
            </a:pPr>
            <a:r>
              <a:rPr lang="en-US" sz="2800" dirty="0">
                <a:solidFill>
                  <a:schemeClr val="tx2"/>
                </a:solidFill>
                <a:ea typeface="Calibri"/>
                <a:cs typeface="Calibri"/>
                <a:sym typeface="Calibri"/>
              </a:rPr>
              <a:t>Web application</a:t>
            </a:r>
          </a:p>
          <a:p>
            <a:pPr marL="552450" indent="-457200">
              <a:buSzPts val="2100"/>
              <a:buFont typeface="Arial" panose="020B0604020202020204" pitchFamily="34" charset="0"/>
              <a:buChar char="•"/>
            </a:pPr>
            <a:r>
              <a:rPr lang="en-US" sz="2800" dirty="0">
                <a:solidFill>
                  <a:schemeClr val="tx2"/>
                </a:solidFill>
                <a:ea typeface="Calibri"/>
                <a:cs typeface="Calibri"/>
                <a:sym typeface="Calibri"/>
              </a:rPr>
              <a:t>Teacher guide</a:t>
            </a:r>
          </a:p>
          <a:p>
            <a:pPr marL="552450" indent="-457200">
              <a:buSzPts val="2100"/>
              <a:buFont typeface="Arial" panose="020B0604020202020204" pitchFamily="34" charset="0"/>
              <a:buChar char="•"/>
            </a:pPr>
            <a:r>
              <a:rPr lang="en-US" sz="2800" dirty="0">
                <a:solidFill>
                  <a:schemeClr val="tx2"/>
                </a:solidFill>
                <a:ea typeface="Calibri"/>
                <a:cs typeface="Calibri"/>
                <a:sym typeface="Calibri"/>
              </a:rPr>
              <a:t>Investigation videos*</a:t>
            </a:r>
          </a:p>
          <a:p>
            <a:pPr marL="552450" indent="-457200">
              <a:buSzPts val="2100"/>
              <a:buFont typeface="Arial" panose="020B0604020202020204" pitchFamily="34" charset="0"/>
              <a:buChar char="•"/>
            </a:pPr>
            <a:r>
              <a:rPr lang="en-US" sz="2800" dirty="0">
                <a:solidFill>
                  <a:schemeClr val="tx2"/>
                </a:solidFill>
                <a:ea typeface="Calibri"/>
                <a:cs typeface="Calibri" panose="020F0502020204030204" pitchFamily="34" charset="0"/>
                <a:sym typeface="Calibri"/>
              </a:rPr>
              <a:t>Assessment materials</a:t>
            </a:r>
          </a:p>
          <a:p>
            <a:pPr marL="552450" indent="-457200">
              <a:buSzPts val="2100"/>
              <a:buFont typeface="Arial" panose="020B0604020202020204" pitchFamily="34" charset="0"/>
              <a:buChar char="•"/>
            </a:pPr>
            <a:r>
              <a:rPr lang="en-US" sz="2800" dirty="0">
                <a:solidFill>
                  <a:schemeClr val="tx2"/>
                </a:solidFill>
                <a:ea typeface="Calibri"/>
                <a:cs typeface="Calibri"/>
                <a:sym typeface="Calibri"/>
              </a:rPr>
              <a:t>Website support materials</a:t>
            </a:r>
          </a:p>
          <a:p>
            <a:pPr marL="552450" indent="-457200">
              <a:buSzPts val="2100"/>
              <a:buFont typeface="Arial" panose="020B0604020202020204" pitchFamily="34" charset="0"/>
              <a:buChar char="•"/>
            </a:pPr>
            <a:endParaRPr lang="en-US" sz="3200" dirty="0">
              <a:solidFill>
                <a:schemeClr val="tx2"/>
              </a:solidFill>
              <a:latin typeface="Calibri"/>
              <a:ea typeface="Calibri"/>
              <a:cs typeface="Calibri"/>
              <a:sym typeface="Calibri"/>
            </a:endParaRPr>
          </a:p>
          <a:p>
            <a:pPr marL="95250">
              <a:buSzPts val="2100"/>
            </a:pPr>
            <a:r>
              <a:rPr lang="en-US" sz="3200" dirty="0">
                <a:solidFill>
                  <a:schemeClr val="tx2"/>
                </a:solidFill>
                <a:latin typeface="Calibri"/>
                <a:ea typeface="Calibri"/>
                <a:cs typeface="Calibri"/>
                <a:sym typeface="Calibri"/>
              </a:rPr>
              <a:t>   </a:t>
            </a:r>
            <a:r>
              <a:rPr lang="en-US" sz="2400" dirty="0">
                <a:solidFill>
                  <a:schemeClr val="tx2"/>
                </a:solidFill>
                <a:latin typeface="Calibri"/>
                <a:ea typeface="Calibri"/>
                <a:cs typeface="Calibri"/>
                <a:sym typeface="Calibri"/>
              </a:rPr>
              <a:t>*</a:t>
            </a:r>
            <a:r>
              <a:rPr lang="en-US" sz="2000" dirty="0">
                <a:solidFill>
                  <a:schemeClr val="tx2"/>
                </a:solidFill>
                <a:latin typeface="Calibri"/>
                <a:ea typeface="Calibri"/>
                <a:cs typeface="Calibri"/>
                <a:sym typeface="Calibri"/>
              </a:rPr>
              <a:t>for a subset of investigations</a:t>
            </a:r>
            <a:endParaRPr lang="en-US" sz="2400" dirty="0">
              <a:solidFill>
                <a:schemeClr val="tx2"/>
              </a:solidFill>
              <a:latin typeface="Calibri"/>
              <a:ea typeface="Calibri"/>
              <a:cs typeface="Calibri"/>
              <a:sym typeface="Calibri"/>
            </a:endParaRPr>
          </a:p>
        </p:txBody>
      </p:sp>
      <p:pic>
        <p:nvPicPr>
          <p:cNvPr id="7" name="POLWidget_08-14.png" descr="POLWidget_08-14.png">
            <a:extLst>
              <a:ext uri="{FF2B5EF4-FFF2-40B4-BE49-F238E27FC236}">
                <a16:creationId xmlns:a16="http://schemas.microsoft.com/office/drawing/2014/main" id="{376A6D84-EEA8-2A41-BB3F-A88F6A9974E9}"/>
              </a:ext>
            </a:extLst>
          </p:cNvPr>
          <p:cNvPicPr>
            <a:picLocks noChangeAspect="1"/>
          </p:cNvPicPr>
          <p:nvPr/>
        </p:nvPicPr>
        <p:blipFill rotWithShape="1">
          <a:blip r:embed="rId2">
            <a:extLst/>
          </a:blip>
          <a:srcRect l="7526" r="6583" b="6666"/>
          <a:stretch/>
        </p:blipFill>
        <p:spPr>
          <a:xfrm>
            <a:off x="4572000" y="836771"/>
            <a:ext cx="4476953" cy="2715097"/>
          </a:xfrm>
          <a:prstGeom prst="rect">
            <a:avLst/>
          </a:prstGeom>
          <a:ln w="12700">
            <a:miter lim="400000"/>
          </a:ln>
        </p:spPr>
      </p:pic>
      <p:pic>
        <p:nvPicPr>
          <p:cNvPr id="11" name="Picture 10">
            <a:extLst>
              <a:ext uri="{FF2B5EF4-FFF2-40B4-BE49-F238E27FC236}">
                <a16:creationId xmlns:a16="http://schemas.microsoft.com/office/drawing/2014/main" id="{9CD1AB0E-31B1-874C-8B34-AFAEAF80FE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3469" y="3985255"/>
            <a:ext cx="4476953" cy="2697429"/>
          </a:xfrm>
          <a:prstGeom prst="rect">
            <a:avLst/>
          </a:prstGeom>
        </p:spPr>
      </p:pic>
    </p:spTree>
    <p:extLst>
      <p:ext uri="{BB962C8B-B14F-4D97-AF65-F5344CB8AC3E}">
        <p14:creationId xmlns:p14="http://schemas.microsoft.com/office/powerpoint/2010/main" val="161191632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745456" y="152400"/>
            <a:ext cx="5653087" cy="557213"/>
          </a:xfrm>
        </p:spPr>
        <p:txBody>
          <a:bodyPr/>
          <a:lstStyle/>
          <a:p>
            <a:r>
              <a:rPr lang="en-US" sz="3200" dirty="0"/>
              <a:t>       Web Applications</a:t>
            </a:r>
          </a:p>
        </p:txBody>
      </p:sp>
      <p:sp>
        <p:nvSpPr>
          <p:cNvPr id="19" name="TextBox 18"/>
          <p:cNvSpPr txBox="1"/>
          <p:nvPr/>
        </p:nvSpPr>
        <p:spPr>
          <a:xfrm>
            <a:off x="6553200" y="5029200"/>
            <a:ext cx="22098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sp>
        <p:nvSpPr>
          <p:cNvPr id="5" name="Google Shape;634;p70">
            <a:extLst>
              <a:ext uri="{FF2B5EF4-FFF2-40B4-BE49-F238E27FC236}">
                <a16:creationId xmlns:a16="http://schemas.microsoft.com/office/drawing/2014/main" id="{E4625BC8-FD06-0243-BA37-62309D7E2B84}"/>
              </a:ext>
            </a:extLst>
          </p:cNvPr>
          <p:cNvSpPr txBox="1"/>
          <p:nvPr/>
        </p:nvSpPr>
        <p:spPr>
          <a:xfrm>
            <a:off x="228600" y="1219200"/>
            <a:ext cx="3913400" cy="5257800"/>
          </a:xfrm>
          <a:prstGeom prst="rect">
            <a:avLst/>
          </a:prstGeom>
          <a:noFill/>
          <a:ln>
            <a:noFill/>
          </a:ln>
        </p:spPr>
        <p:txBody>
          <a:bodyPr spcFirstLastPara="1" wrap="square" lIns="91425" tIns="91425" rIns="91425" bIns="91425" anchor="t" anchorCtr="0">
            <a:noAutofit/>
          </a:bodyPr>
          <a:lstStyle/>
          <a:p>
            <a:pPr marL="457200" indent="-361950">
              <a:buSzPts val="2100"/>
              <a:buFont typeface="Calibri"/>
              <a:buChar char="●"/>
            </a:pPr>
            <a:endParaRPr sz="2100" dirty="0">
              <a:solidFill>
                <a:schemeClr val="tx2"/>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92BF568-5A12-FD46-91BF-A5152DA64C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28824"/>
            <a:ext cx="9144000" cy="5000352"/>
          </a:xfrm>
          <a:prstGeom prst="rect">
            <a:avLst/>
          </a:prstGeom>
        </p:spPr>
      </p:pic>
      <p:sp>
        <p:nvSpPr>
          <p:cNvPr id="4" name="Rectangle 3">
            <a:extLst>
              <a:ext uri="{FF2B5EF4-FFF2-40B4-BE49-F238E27FC236}">
                <a16:creationId xmlns:a16="http://schemas.microsoft.com/office/drawing/2014/main" id="{A9A76298-C499-C848-B538-803A85AF6C66}"/>
              </a:ext>
            </a:extLst>
          </p:cNvPr>
          <p:cNvSpPr/>
          <p:nvPr/>
        </p:nvSpPr>
        <p:spPr>
          <a:xfrm>
            <a:off x="2514600" y="2011107"/>
            <a:ext cx="6477000" cy="1938992"/>
          </a:xfrm>
          <a:prstGeom prst="rect">
            <a:avLst/>
          </a:prstGeom>
        </p:spPr>
        <p:txBody>
          <a:bodyPr wrap="square">
            <a:spAutoFit/>
          </a:bodyPr>
          <a:lstStyle/>
          <a:p>
            <a:pPr marL="95250">
              <a:buSzPts val="2100"/>
            </a:pPr>
            <a:r>
              <a:rPr lang="en-US" sz="2400" dirty="0">
                <a:solidFill>
                  <a:schemeClr val="bg1"/>
                </a:solidFill>
                <a:ea typeface="Calibri"/>
                <a:cs typeface="Calibri"/>
                <a:sym typeface="Calibri"/>
              </a:rPr>
              <a:t>Accessible through a website</a:t>
            </a:r>
          </a:p>
          <a:p>
            <a:pPr marL="95250">
              <a:buSzPts val="2100"/>
            </a:pPr>
            <a:endParaRPr lang="en-US" sz="2400" dirty="0">
              <a:solidFill>
                <a:schemeClr val="bg1"/>
              </a:solidFill>
              <a:ea typeface="Calibri"/>
              <a:cs typeface="Calibri"/>
              <a:sym typeface="Calibri"/>
            </a:endParaRPr>
          </a:p>
          <a:p>
            <a:pPr marL="95250">
              <a:buSzPts val="2100"/>
            </a:pPr>
            <a:r>
              <a:rPr lang="en-US" sz="2400" dirty="0">
                <a:solidFill>
                  <a:schemeClr val="bg1"/>
                </a:solidFill>
                <a:ea typeface="Calibri"/>
                <a:cs typeface="Calibri"/>
                <a:sym typeface="Calibri"/>
              </a:rPr>
              <a:t>Embedded tools for data interaction &amp; analysis</a:t>
            </a:r>
          </a:p>
          <a:p>
            <a:pPr marL="95250">
              <a:buSzPts val="2100"/>
            </a:pPr>
            <a:endParaRPr lang="en-US" sz="2400" dirty="0">
              <a:solidFill>
                <a:schemeClr val="bg1"/>
              </a:solidFill>
              <a:ea typeface="Calibri"/>
              <a:cs typeface="Calibri"/>
              <a:sym typeface="Calibri"/>
            </a:endParaRPr>
          </a:p>
          <a:p>
            <a:pPr marL="95250">
              <a:buSzPts val="2100"/>
            </a:pPr>
            <a:r>
              <a:rPr lang="en-US" sz="2400" dirty="0">
                <a:solidFill>
                  <a:schemeClr val="bg1"/>
                </a:solidFill>
                <a:ea typeface="Calibri"/>
                <a:cs typeface="Calibri"/>
                <a:sym typeface="Calibri"/>
              </a:rPr>
              <a:t>No downloads</a:t>
            </a:r>
          </a:p>
        </p:txBody>
      </p:sp>
    </p:spTree>
    <p:extLst>
      <p:ext uri="{BB962C8B-B14F-4D97-AF65-F5344CB8AC3E}">
        <p14:creationId xmlns:p14="http://schemas.microsoft.com/office/powerpoint/2010/main" val="52729401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1905000" y="228600"/>
            <a:ext cx="5653087" cy="557213"/>
          </a:xfrm>
        </p:spPr>
        <p:txBody>
          <a:bodyPr/>
          <a:lstStyle/>
          <a:p>
            <a:r>
              <a:rPr lang="en-US" sz="2800" dirty="0"/>
              <a:t>Investigation Design</a:t>
            </a:r>
          </a:p>
        </p:txBody>
      </p:sp>
      <p:sp>
        <p:nvSpPr>
          <p:cNvPr id="19" name="TextBox 18"/>
          <p:cNvSpPr txBox="1"/>
          <p:nvPr/>
        </p:nvSpPr>
        <p:spPr>
          <a:xfrm>
            <a:off x="6553200" y="5029200"/>
            <a:ext cx="2209800" cy="830997"/>
          </a:xfrm>
          <a:prstGeom prst="rect">
            <a:avLst/>
          </a:prstGeom>
          <a:noFill/>
        </p:spPr>
        <p:txBody>
          <a:bodyPr wrap="square" rtlCol="0">
            <a:spAutoFit/>
          </a:bodyPr>
          <a:lstStyle/>
          <a:p>
            <a:pPr algn="ctr"/>
            <a:r>
              <a:rPr lang="en-US" sz="1600" dirty="0">
                <a:solidFill>
                  <a:schemeClr val="bg1"/>
                </a:solidFill>
              </a:rPr>
              <a:t>Message box example for short highlighted messages.</a:t>
            </a:r>
          </a:p>
        </p:txBody>
      </p:sp>
      <p:pic>
        <p:nvPicPr>
          <p:cNvPr id="4" name="Picture 3">
            <a:extLst>
              <a:ext uri="{FF2B5EF4-FFF2-40B4-BE49-F238E27FC236}">
                <a16:creationId xmlns:a16="http://schemas.microsoft.com/office/drawing/2014/main" id="{CEF5ACF5-8A52-0D4C-B2B4-80B552B3CDB5}"/>
              </a:ext>
            </a:extLst>
          </p:cNvPr>
          <p:cNvPicPr>
            <a:picLocks noChangeAspect="1"/>
          </p:cNvPicPr>
          <p:nvPr/>
        </p:nvPicPr>
        <p:blipFill>
          <a:blip r:embed="rId2"/>
          <a:stretch>
            <a:fillRect/>
          </a:stretch>
        </p:blipFill>
        <p:spPr>
          <a:xfrm>
            <a:off x="1" y="1161366"/>
            <a:ext cx="9164664" cy="4698832"/>
          </a:xfrm>
          <a:prstGeom prst="rect">
            <a:avLst/>
          </a:prstGeom>
        </p:spPr>
      </p:pic>
    </p:spTree>
    <p:extLst>
      <p:ext uri="{BB962C8B-B14F-4D97-AF65-F5344CB8AC3E}">
        <p14:creationId xmlns:p14="http://schemas.microsoft.com/office/powerpoint/2010/main" val="1630917157"/>
      </p:ext>
    </p:extLst>
  </p:cSld>
  <p:clrMapOvr>
    <a:masterClrMapping/>
  </p:clrMapOvr>
</p:sld>
</file>

<file path=ppt/theme/theme1.xml><?xml version="1.0" encoding="utf-8"?>
<a:theme xmlns:a="http://schemas.openxmlformats.org/drawingml/2006/main" name="Legacy 43 JSR201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75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cap="rnd">
          <a:solidFill>
            <a:schemeClr val="accent2">
              <a:lumMod val="75000"/>
            </a:schemeClr>
          </a:solidFill>
          <a:prstDash val="solid"/>
          <a:headEnd type="none"/>
          <a:tailEnd type="triangle" w="lg" len="lg"/>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SST2019-Template4-3" id="{BF6AAE5C-DA42-4C87-BFF7-8FD1EABD8356}" vid="{C73DC31A-4DF8-43A0-A4A4-F050BD6ADA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Legacy 43 JSR2017</Template>
  <TotalTime>1191</TotalTime>
  <Words>746</Words>
  <Application>Microsoft Macintosh PowerPoint</Application>
  <PresentationFormat>On-screen Show (4:3)</PresentationFormat>
  <Paragraphs>158</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맑은 고딕</vt:lpstr>
      <vt:lpstr>ＭＳ Ｐゴシック</vt:lpstr>
      <vt:lpstr>Abadi MT Condensed Light</vt:lpstr>
      <vt:lpstr>Arial</vt:lpstr>
      <vt:lpstr>Calibri</vt:lpstr>
      <vt:lpstr>Lucida Grande</vt:lpstr>
      <vt:lpstr>Legacy 43 JSR2017</vt:lpstr>
      <vt:lpstr>Bringing LSST Data to the Classroom   Ardis Herrold Education Specialist, LSST Education &amp; Public Outreach   December 5, 2019 </vt:lpstr>
      <vt:lpstr>Goals of the LSST Education Team</vt:lpstr>
      <vt:lpstr>Formal Education Audience</vt:lpstr>
      <vt:lpstr>Investigation Design</vt:lpstr>
      <vt:lpstr>PowerPoint Presentation</vt:lpstr>
      <vt:lpstr>PowerPoint Presentation</vt:lpstr>
      <vt:lpstr>Investigation Components</vt:lpstr>
      <vt:lpstr>       Web Applications</vt:lpstr>
      <vt:lpstr>Investigation Design</vt:lpstr>
      <vt:lpstr>Investigation Design</vt:lpstr>
      <vt:lpstr>Investigation Design</vt:lpstr>
      <vt:lpstr>Guiding Principles of Investigation Design</vt:lpstr>
      <vt:lpstr>Links to investigation prototypes</vt:lpstr>
      <vt:lpstr>Designing for Diversity and Inclusion</vt:lpstr>
      <vt:lpstr>Marketing</vt:lpstr>
      <vt:lpstr>Construction Timeline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Students with LSST Data   Ardis Herrold Formal Education, LSST Education &amp; Public Outreach   LSST2019 Project &amp; Community Workshop August 13. 2019 </dc:title>
  <dc:creator>Microsoft Office User</dc:creator>
  <cp:lastModifiedBy>Ardis</cp:lastModifiedBy>
  <cp:revision>64</cp:revision>
  <dcterms:created xsi:type="dcterms:W3CDTF">2019-08-08T21:36:26Z</dcterms:created>
  <dcterms:modified xsi:type="dcterms:W3CDTF">2019-12-05T06:57:01Z</dcterms:modified>
</cp:coreProperties>
</file>