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302" r:id="rId8"/>
    <p:sldId id="304" r:id="rId9"/>
    <p:sldId id="479" r:id="rId10"/>
    <p:sldId id="273" r:id="rId11"/>
    <p:sldId id="274" r:id="rId12"/>
    <p:sldId id="279" r:id="rId13"/>
    <p:sldId id="276" r:id="rId14"/>
    <p:sldId id="478" r:id="rId15"/>
    <p:sldId id="280" r:id="rId16"/>
    <p:sldId id="277" r:id="rId17"/>
    <p:sldId id="306" r:id="rId18"/>
    <p:sldId id="296" r:id="rId19"/>
    <p:sldId id="299" r:id="rId20"/>
    <p:sldId id="49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 snapToObjects="1">
      <p:cViewPr varScale="1">
        <p:scale>
          <a:sx n="101" d="100"/>
          <a:sy n="101" d="100"/>
        </p:scale>
        <p:origin x="14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FCBA1-44B4-4E4B-8F96-9485BE957049}" type="datetimeFigureOut">
              <a:rPr lang="en-US" smtClean="0"/>
              <a:t>3/5/20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7D32D-2039-1448-9CB8-87681A8A1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1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4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3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1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6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2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6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1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2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3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CE28A-9685-6F47-BFC1-C143FC1900BC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1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rsa.ipac.caltech.edu/Missions/wis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bn.psi.edu/pds/resource/neowisediam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channel/UCIysJbamhNnlu0Bgdrwxn_w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OW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4869"/>
            <a:ext cx="9155086" cy="5149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359" y="714869"/>
            <a:ext cx="71776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FFFFF"/>
                </a:solidFill>
                <a:latin typeface="Palatino"/>
                <a:cs typeface="Palatino"/>
              </a:rPr>
              <a:t>NEOWISE tools and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434" y="4949611"/>
            <a:ext cx="8453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Palatino"/>
                <a:cs typeface="Palatino"/>
              </a:rPr>
              <a:t>Joseph Masiero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Palatino"/>
                <a:cs typeface="Palatino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(NASA Jet Propulsion Laboratory /California Institute of Technology)</a:t>
            </a:r>
            <a:endParaRPr lang="en-US" sz="28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Palatino"/>
                <a:cs typeface="Palatino"/>
              </a:rPr>
              <a:t>5 Mar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A53B6-4D43-8E4F-B142-49CD7E428C5A}"/>
              </a:ext>
            </a:extLst>
          </p:cNvPr>
          <p:cNvSpPr txBox="1"/>
          <p:nvPr/>
        </p:nvSpPr>
        <p:spPr>
          <a:xfrm>
            <a:off x="215900" y="6526768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© 2020 California Institute of Technology. Government sponsorship acknowledged.  </a:t>
            </a:r>
          </a:p>
        </p:txBody>
      </p:sp>
    </p:spTree>
    <p:extLst>
      <p:ext uri="{BB962C8B-B14F-4D97-AF65-F5344CB8AC3E}">
        <p14:creationId xmlns:p14="http://schemas.microsoft.com/office/powerpoint/2010/main" val="4251984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NEOWISE Science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3486" y="1675153"/>
            <a:ext cx="353546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To date over 1,200 publications have made use of NEOWISE single-frame data or NEOWISE-derived physical properties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Over 3,500 publications have made use of data from all phases of the WISE mission.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1600" dirty="0">
                <a:solidFill>
                  <a:srgbClr val="FFFFFF"/>
                </a:solidFill>
                <a:latin typeface="Palatino"/>
                <a:cs typeface="Palatino"/>
              </a:rPr>
              <a:t>Graph from 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EB29E-0163-0542-B58F-F76A374F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95" y="1166744"/>
            <a:ext cx="4597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The number of NEOs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2652" y="1149605"/>
            <a:ext cx="281439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NEOWISE survey </a:t>
            </a:r>
            <a:r>
              <a:rPr lang="en-US" sz="2000" dirty="0" err="1">
                <a:solidFill>
                  <a:srgbClr val="FFFFFF"/>
                </a:solidFill>
                <a:latin typeface="Palatino"/>
                <a:cs typeface="Palatino"/>
              </a:rPr>
              <a:t>debiasing</a:t>
            </a: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 found 981±19 NEOs &gt; 1 km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&gt;90% currently known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1600" dirty="0">
                <a:solidFill>
                  <a:srgbClr val="FFFFFF"/>
                </a:solidFill>
                <a:latin typeface="Palatino"/>
                <a:cs typeface="Palatino"/>
              </a:rPr>
              <a:t>Mainzer et al. 2011e</a:t>
            </a:r>
          </a:p>
        </p:txBody>
      </p:sp>
      <p:pic>
        <p:nvPicPr>
          <p:cNvPr id="2" name="Picture 1" descr="NEO_debias_di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" y="1149605"/>
            <a:ext cx="5834219" cy="455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Taxonomy-albedo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615092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Albedo and taxonomy correlated, though with some spread</a:t>
            </a:r>
          </a:p>
        </p:txBody>
      </p:sp>
      <p:pic>
        <p:nvPicPr>
          <p:cNvPr id="2" name="Picture 1" descr="Mainzer11-TholenTa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920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3435" y="5389705"/>
            <a:ext cx="1710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Mainzer et al. 2011d</a:t>
            </a: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Asteroid albedos across the Solar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6074304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Objects become darker farther from the Sun</a:t>
            </a:r>
          </a:p>
        </p:txBody>
      </p:sp>
      <p:pic>
        <p:nvPicPr>
          <p:cNvPr id="2" name="Picture 1" descr="albGradientH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49" y="1381946"/>
            <a:ext cx="6338673" cy="4754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9022" y="5612639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from PDS</a:t>
            </a: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Jupiter Trojan population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771352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Number of Trojans is different between the leading and trailing cloud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1962" y="5416693"/>
            <a:ext cx="1245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Grav</a:t>
            </a:r>
            <a:r>
              <a:rPr lang="en-US" sz="1200" dirty="0">
                <a:solidFill>
                  <a:schemeClr val="bg1"/>
                </a:solidFill>
              </a:rPr>
              <a:t> et al. 2011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7BB6F-C52D-834E-8AB2-DBA80091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310" y="834009"/>
            <a:ext cx="5835650" cy="47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38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3.4 micron albedos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99" y="6023073"/>
            <a:ext cx="80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Fits of albedo at the shortest wavelengths indicates 3 distinct populations in the Main Belt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47951" y="5255168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Masiero et al. 2014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A1126-C5DC-354A-A386-71A2DE646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2" r="51159"/>
          <a:stretch/>
        </p:blipFill>
        <p:spPr>
          <a:xfrm>
            <a:off x="2067339" y="895310"/>
            <a:ext cx="5049078" cy="49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  <a:latin typeface="Palatino"/>
                <a:cs typeface="Palatino"/>
              </a:rPr>
              <a:t>Cometary</a:t>
            </a:r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 CO/CO</a:t>
            </a:r>
            <a:r>
              <a:rPr lang="en-US" sz="4000" baseline="-25000" dirty="0">
                <a:solidFill>
                  <a:srgbClr val="FFFFFF"/>
                </a:solidFill>
                <a:latin typeface="Palatino"/>
                <a:cs typeface="Palatino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709691"/>
            <a:ext cx="80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No difference in gas/dust production ratio between long-period (red) and short-period (blue) comets</a:t>
            </a:r>
          </a:p>
        </p:txBody>
      </p:sp>
      <p:pic>
        <p:nvPicPr>
          <p:cNvPr id="3" name="Picture 2" descr="Bauer15_EfR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0" y="907849"/>
            <a:ext cx="7425224" cy="4791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35974" y="5218752"/>
            <a:ext cx="8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Bauer et al. 2015</a:t>
            </a: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179268-7E22-1543-9BBE-43503662FBED}"/>
              </a:ext>
            </a:extLst>
          </p:cNvPr>
          <p:cNvSpPr/>
          <p:nvPr/>
        </p:nvSpPr>
        <p:spPr>
          <a:xfrm>
            <a:off x="102857" y="1021841"/>
            <a:ext cx="8956551" cy="4494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Asteroid Families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883817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Known families represent &gt; 1/3 of all asteroids</a:t>
            </a:r>
          </a:p>
        </p:txBody>
      </p:sp>
      <p:pic>
        <p:nvPicPr>
          <p:cNvPr id="2" name="Picture 1" descr="paper-aipCol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4733" r="9998" b="2167"/>
          <a:stretch/>
        </p:blipFill>
        <p:spPr>
          <a:xfrm>
            <a:off x="309416" y="1021841"/>
            <a:ext cx="8749992" cy="4310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763448" y="2893385"/>
            <a:ext cx="2101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Inclination (</a:t>
            </a:r>
            <a:r>
              <a:rPr lang="en-US" dirty="0" err="1">
                <a:latin typeface="Palatino"/>
                <a:cs typeface="Palatino"/>
              </a:rPr>
              <a:t>deg</a:t>
            </a:r>
            <a:r>
              <a:rPr lang="en-US" dirty="0">
                <a:latin typeface="Palatino"/>
                <a:cs typeface="Palatino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7546" y="5147356"/>
            <a:ext cx="27916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alatino"/>
                <a:cs typeface="Palatino"/>
              </a:rPr>
              <a:t>Semimajor</a:t>
            </a:r>
            <a:r>
              <a:rPr lang="en-US" dirty="0">
                <a:latin typeface="Palatino"/>
                <a:cs typeface="Palatino"/>
              </a:rPr>
              <a:t> axis (AU)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811794" y="2893386"/>
            <a:ext cx="2101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Inclination (</a:t>
            </a:r>
            <a:r>
              <a:rPr lang="en-US" dirty="0" err="1">
                <a:latin typeface="Palatino"/>
                <a:cs typeface="Palatino"/>
              </a:rPr>
              <a:t>deg</a:t>
            </a:r>
            <a:r>
              <a:rPr lang="en-US" dirty="0">
                <a:latin typeface="Palatino"/>
                <a:cs typeface="Palatino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2436" y="5134061"/>
            <a:ext cx="27916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alatino"/>
                <a:cs typeface="Palatino"/>
              </a:rPr>
              <a:t>Semimajor</a:t>
            </a:r>
            <a:r>
              <a:rPr lang="en-US" dirty="0">
                <a:latin typeface="Palatino"/>
                <a:cs typeface="Palatino"/>
              </a:rPr>
              <a:t> axis (AU)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5977" y="5639689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Masiero et al. 2013</a:t>
            </a:r>
          </a:p>
        </p:txBody>
      </p:sp>
    </p:spTree>
    <p:extLst>
      <p:ext uri="{BB962C8B-B14F-4D97-AF65-F5344CB8AC3E}">
        <p14:creationId xmlns:p14="http://schemas.microsoft.com/office/powerpoint/2010/main" val="1843147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How to get the data: IRSA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807177"/>
            <a:ext cx="8010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Source catalogs, single frame images, and atlas images are hosted on the NASA/IPAC Infrared Science Archive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https://irsa.ipac.caltech.edu/Missions/wise.html</a:t>
            </a:r>
            <a:endParaRPr lang="en-US" sz="2000" dirty="0">
              <a:solidFill>
                <a:srgbClr val="FFFF00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IRSA_sc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4" y="875895"/>
            <a:ext cx="7976167" cy="49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How to get the data: PDS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128" y="5712261"/>
            <a:ext cx="8010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NASA Planetary Data System hosts the derived physical properties previously published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https://sbn.psi.edu/pds/resource/neowisediam.html</a:t>
            </a:r>
            <a:endParaRPr lang="en-US" sz="2000" dirty="0">
              <a:solidFill>
                <a:srgbClr val="FFFF00"/>
              </a:solidFill>
              <a:latin typeface="Palatino"/>
              <a:cs typeface="Palatin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CE1B7-92B6-CC41-BD9A-2A422DAC8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88" y="774128"/>
            <a:ext cx="8574157" cy="486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NEOWISE: Origin Story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816" y="827230"/>
            <a:ext cx="5193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PI-led (PI: Amy Mainzer, U. Arizona) mission under NEOO Program (Lindley Johnson, Program Exec)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Utilizes WISE spacecraft that was brought out of hibernation in October 2013 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3.4 and 4.6 µm bands (W1 and W2) at 75K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Continues original WISE orbit and survey plan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Science operations: &gt;6 years starting 12/2013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2438" y="4806423"/>
            <a:ext cx="3600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Science Goals: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Survey of NEOs at mid-infrared wavelengths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Discovery of new NEOs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Physical property </a:t>
            </a:r>
            <a:r>
              <a:rPr lang="en-US" sz="2000" dirty="0" err="1">
                <a:solidFill>
                  <a:srgbClr val="FFFFFF"/>
                </a:solidFill>
                <a:latin typeface="Palatino"/>
                <a:cs typeface="Palatino"/>
              </a:rPr>
              <a:t>characterizaion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W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78" y="827230"/>
            <a:ext cx="2667902" cy="3985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928536" y="3952819"/>
            <a:ext cx="144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NASA  JPL</a:t>
            </a:r>
          </a:p>
        </p:txBody>
      </p:sp>
    </p:spTree>
    <p:extLst>
      <p:ext uri="{BB962C8B-B14F-4D97-AF65-F5344CB8AC3E}">
        <p14:creationId xmlns:p14="http://schemas.microsoft.com/office/powerpoint/2010/main" val="2664706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Demos here: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A8063-7C73-0141-B8CA-14DA45A08F46}"/>
              </a:ext>
            </a:extLst>
          </p:cNvPr>
          <p:cNvSpPr txBox="1"/>
          <p:nvPr/>
        </p:nvSpPr>
        <p:spPr>
          <a:xfrm>
            <a:off x="1166191" y="5870714"/>
            <a:ext cx="716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Youtube</a:t>
            </a:r>
            <a:r>
              <a:rPr lang="en-US" dirty="0">
                <a:solidFill>
                  <a:schemeClr val="bg1"/>
                </a:solidFill>
              </a:rPr>
              <a:t>: IRSA IPAC channel</a:t>
            </a:r>
          </a:p>
          <a:p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https://www.youtube.com/channel/UCIysJbamhNnlu0Bgdrwxn_w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D1ADB-B36E-5143-B63E-5AA4C6B1B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05" y="764817"/>
            <a:ext cx="8268659" cy="51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44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5241" y="36609"/>
            <a:ext cx="522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The WISE mission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6431" y="1138674"/>
            <a:ext cx="39624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NASA Mid-class Explorer mission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6 month survey of the entire sky at 4 simultaneous  infrared wavelengths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3.4, 4.6, 12, 22 microns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40 cm mirror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Cryogenically cooled with solid hydrogen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Launched Dec 14, 2009 onto a polar, sun-synchronous orbit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Surveyed from Jan 14, 2010 to Sept 30 2010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8 detections at ecliptic, rising to hundreds at the poles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PI: Ned Wright (UCLA)</a:t>
            </a:r>
          </a:p>
        </p:txBody>
      </p:sp>
      <p:pic>
        <p:nvPicPr>
          <p:cNvPr id="2" name="Picture 1" descr="IRlaun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8" r="22435"/>
          <a:stretch/>
        </p:blipFill>
        <p:spPr>
          <a:xfrm>
            <a:off x="489374" y="854000"/>
            <a:ext cx="4294735" cy="5508492"/>
          </a:xfrm>
          <a:prstGeom prst="rect">
            <a:avLst/>
          </a:prstGeom>
        </p:spPr>
      </p:pic>
      <p:pic>
        <p:nvPicPr>
          <p:cNvPr id="3" name="Picture 2" descr="WISE_Logo_clear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004" y="113316"/>
            <a:ext cx="2026493" cy="1087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-155494" y="5719707"/>
            <a:ext cx="100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NASA  JPL</a:t>
            </a: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WISE science goals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526893"/>
            <a:ext cx="8010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Most luminous galaxies in the universe</a:t>
            </a:r>
          </a:p>
          <a:p>
            <a:pPr marL="457200" indent="-457200" algn="ctr">
              <a:buAutoNum type="arabicParenR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Coldest, closest brown dwarfs</a:t>
            </a:r>
          </a:p>
          <a:p>
            <a:pPr marL="457200" indent="-457200" algn="ctr">
              <a:buAutoNum type="arabicParenR"/>
            </a:pP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Infrared atlas for JWST, </a:t>
            </a:r>
            <a:r>
              <a:rPr lang="en-US" sz="2000" dirty="0" err="1">
                <a:solidFill>
                  <a:srgbClr val="FFFFFF"/>
                </a:solidFill>
                <a:latin typeface="Palatino"/>
                <a:cs typeface="Palatino"/>
              </a:rPr>
              <a:t>etc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WISE_All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130"/>
            <a:ext cx="9144000" cy="4600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55977" y="5389705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NASA  JPL/IPAC</a:t>
            </a: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WISE single frame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8124" y="832102"/>
            <a:ext cx="34266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Original mission plan did not include archiving single frame data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However, asteroids are some of the brightest objects in mid-infrared sky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Solar system objects and stationary transients would have been lost</a:t>
            </a:r>
          </a:p>
        </p:txBody>
      </p:sp>
      <p:pic>
        <p:nvPicPr>
          <p:cNvPr id="2" name="Picture 1" descr="WISE-TadpoleAsteroi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5" y="744495"/>
            <a:ext cx="4744325" cy="5879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4010" y="6162706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NASA  JPL/IPAC</a:t>
            </a: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WISE Moving Object Processing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974383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Automated object detection and linking, combined with human QA</a:t>
            </a:r>
          </a:p>
        </p:txBody>
      </p:sp>
      <p:pic>
        <p:nvPicPr>
          <p:cNvPr id="2" name="Picture 1" descr="QA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6" y="1385034"/>
            <a:ext cx="8085639" cy="45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Determining asteroid diameters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690325"/>
            <a:ext cx="80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Diameters constrained with thermal models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Literature optical data allow for albedo determination</a:t>
            </a:r>
          </a:p>
        </p:txBody>
      </p:sp>
      <p:pic>
        <p:nvPicPr>
          <p:cNvPr id="3" name="Picture 2" descr="MBA-NEO_s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0" y="1360048"/>
            <a:ext cx="8571846" cy="42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06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583" y="36609"/>
            <a:ext cx="855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NEOWISE detections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984120"/>
            <a:ext cx="80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NEOWISE-Reactivation observations of known NEOs (cyan) and new NEO discoveries (black) in years 1-5</a:t>
            </a:r>
            <a:endParaRPr lang="en-US" sz="16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8667" y="5436438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Masiero et al.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2A06AF-A4F0-C946-9438-2060FB029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" t="8319" r="6078"/>
          <a:stretch/>
        </p:blipFill>
        <p:spPr>
          <a:xfrm>
            <a:off x="1173554" y="868140"/>
            <a:ext cx="6785113" cy="50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11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583" y="36609"/>
            <a:ext cx="855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NEOWISE non-detections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54" y="5984120"/>
            <a:ext cx="80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NEOWISE-Reactivation automatically detected NEOs (black) vs. manual recoveries from recent work (red) and previous work (cyan)</a:t>
            </a:r>
            <a:endParaRPr lang="en-US" sz="16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8667" y="5436438"/>
            <a:ext cx="118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Masiero et al. submitted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DA85A-2F8D-2941-9482-A0AF3C7CC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" t="8696" r="6521" b="2421"/>
          <a:stretch/>
        </p:blipFill>
        <p:spPr>
          <a:xfrm>
            <a:off x="1258957" y="594901"/>
            <a:ext cx="6699710" cy="53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00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7328</TotalTime>
  <Words>634</Words>
  <Application>Microsoft Macintosh PowerPoint</Application>
  <PresentationFormat>On-screen Show (4:3)</PresentationFormat>
  <Paragraphs>105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Palatino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JPL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Joseph R Masiero</dc:creator>
  <cp:keywords/>
  <dc:description/>
  <cp:lastModifiedBy>Microsoft Office User</cp:lastModifiedBy>
  <cp:revision>171</cp:revision>
  <dcterms:created xsi:type="dcterms:W3CDTF">2016-08-22T21:30:22Z</dcterms:created>
  <dcterms:modified xsi:type="dcterms:W3CDTF">2020-03-05T19:21:04Z</dcterms:modified>
  <cp:category/>
</cp:coreProperties>
</file>